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7" r:id="rId2"/>
    <p:sldId id="258" r:id="rId3"/>
    <p:sldId id="259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9503B-1753-42B2-8F96-FE1E01C1438C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D8B0E4B-B1BD-4030-A20C-A0A94DEA5D1C}">
      <dgm:prSet/>
      <dgm:spPr/>
      <dgm:t>
        <a:bodyPr/>
        <a:lstStyle/>
        <a:p>
          <a:pPr rtl="0"/>
          <a:r>
            <a:rPr lang="hr-HR" dirty="0" smtClean="0"/>
            <a:t>Jasna pitanja</a:t>
          </a:r>
          <a:endParaRPr lang="hr-HR" dirty="0"/>
        </a:p>
      </dgm:t>
    </dgm:pt>
    <dgm:pt modelId="{1D89BDC7-5150-4E3E-9BF2-CCAF999BF94F}" type="parTrans" cxnId="{79FC014D-048E-43C9-BAFC-22AB78BA0DF3}">
      <dgm:prSet/>
      <dgm:spPr/>
      <dgm:t>
        <a:bodyPr/>
        <a:lstStyle/>
        <a:p>
          <a:endParaRPr lang="hr-HR"/>
        </a:p>
      </dgm:t>
    </dgm:pt>
    <dgm:pt modelId="{ACF88E62-6EEC-467F-807F-D8A3A6E775F4}" type="sibTrans" cxnId="{79FC014D-048E-43C9-BAFC-22AB78BA0DF3}">
      <dgm:prSet/>
      <dgm:spPr/>
      <dgm:t>
        <a:bodyPr/>
        <a:lstStyle/>
        <a:p>
          <a:endParaRPr lang="hr-HR"/>
        </a:p>
      </dgm:t>
    </dgm:pt>
    <dgm:pt modelId="{6EC51FA0-FDB1-49C1-80AB-85773E7504E9}">
      <dgm:prSet/>
      <dgm:spPr/>
      <dgm:t>
        <a:bodyPr/>
        <a:lstStyle/>
        <a:p>
          <a:pPr rtl="0"/>
          <a:r>
            <a:rPr lang="hr-HR" dirty="0" smtClean="0"/>
            <a:t>Kratka pitanja</a:t>
          </a:r>
          <a:endParaRPr lang="hr-HR" dirty="0"/>
        </a:p>
      </dgm:t>
    </dgm:pt>
    <dgm:pt modelId="{B7D12392-0B76-4B55-927E-0B44BCCEC71D}" type="parTrans" cxnId="{363354A3-D840-460D-A2FA-41050D55615E}">
      <dgm:prSet/>
      <dgm:spPr/>
      <dgm:t>
        <a:bodyPr/>
        <a:lstStyle/>
        <a:p>
          <a:endParaRPr lang="hr-HR"/>
        </a:p>
      </dgm:t>
    </dgm:pt>
    <dgm:pt modelId="{87EA1879-1223-4D16-BB43-563692EFC428}" type="sibTrans" cxnId="{363354A3-D840-460D-A2FA-41050D55615E}">
      <dgm:prSet/>
      <dgm:spPr/>
      <dgm:t>
        <a:bodyPr/>
        <a:lstStyle/>
        <a:p>
          <a:endParaRPr lang="hr-HR"/>
        </a:p>
      </dgm:t>
    </dgm:pt>
    <dgm:pt modelId="{B4098C1D-0B5D-4A52-AEDD-1A92E9F491E6}">
      <dgm:prSet/>
      <dgm:spPr/>
      <dgm:t>
        <a:bodyPr/>
        <a:lstStyle/>
        <a:p>
          <a:pPr rtl="0"/>
          <a:r>
            <a:rPr lang="hr-HR" dirty="0" smtClean="0"/>
            <a:t>Ciljana pitanja</a:t>
          </a:r>
          <a:endParaRPr lang="hr-HR" dirty="0"/>
        </a:p>
      </dgm:t>
    </dgm:pt>
    <dgm:pt modelId="{2CD9299D-0C06-4CE6-BCEF-66342AFBD1A0}" type="parTrans" cxnId="{73E39E80-748F-498A-BFFE-072F66D3982C}">
      <dgm:prSet/>
      <dgm:spPr/>
      <dgm:t>
        <a:bodyPr/>
        <a:lstStyle/>
        <a:p>
          <a:endParaRPr lang="hr-HR"/>
        </a:p>
      </dgm:t>
    </dgm:pt>
    <dgm:pt modelId="{BA422196-3CC7-44CF-BB63-981B91F139CD}" type="sibTrans" cxnId="{73E39E80-748F-498A-BFFE-072F66D3982C}">
      <dgm:prSet/>
      <dgm:spPr/>
      <dgm:t>
        <a:bodyPr/>
        <a:lstStyle/>
        <a:p>
          <a:endParaRPr lang="hr-HR"/>
        </a:p>
      </dgm:t>
    </dgm:pt>
    <dgm:pt modelId="{D7A1C059-A88C-46E2-A019-873853F9CB59}">
      <dgm:prSet/>
      <dgm:spPr/>
      <dgm:t>
        <a:bodyPr/>
        <a:lstStyle/>
        <a:p>
          <a:pPr rtl="0"/>
          <a:r>
            <a:rPr lang="hr-HR" dirty="0" smtClean="0"/>
            <a:t>UČINKOVITO SAVJETOVANJE</a:t>
          </a:r>
          <a:endParaRPr lang="hr-HR" dirty="0"/>
        </a:p>
      </dgm:t>
    </dgm:pt>
    <dgm:pt modelId="{5FBB7796-BE14-44DA-98C3-F3D516C0D092}" type="parTrans" cxnId="{81BB644C-54C8-4A89-A4F1-A3F6FF652A03}">
      <dgm:prSet/>
      <dgm:spPr/>
      <dgm:t>
        <a:bodyPr/>
        <a:lstStyle/>
        <a:p>
          <a:endParaRPr lang="hr-HR"/>
        </a:p>
      </dgm:t>
    </dgm:pt>
    <dgm:pt modelId="{5EAF3A35-30FA-4C67-9CCF-AE5F8EA4C3BA}" type="sibTrans" cxnId="{81BB644C-54C8-4A89-A4F1-A3F6FF652A03}">
      <dgm:prSet/>
      <dgm:spPr/>
      <dgm:t>
        <a:bodyPr/>
        <a:lstStyle/>
        <a:p>
          <a:endParaRPr lang="hr-HR"/>
        </a:p>
      </dgm:t>
    </dgm:pt>
    <dgm:pt modelId="{DAE22F9C-E91E-465F-8B75-0F9CB8F59963}">
      <dgm:prSet/>
      <dgm:spPr/>
      <dgm:t>
        <a:bodyPr/>
        <a:lstStyle/>
        <a:p>
          <a:pPr rtl="0"/>
          <a:endParaRPr lang="hr-HR" dirty="0"/>
        </a:p>
      </dgm:t>
    </dgm:pt>
    <dgm:pt modelId="{3B3FAD49-493E-44F5-8E20-8C98B022E2DA}" type="parTrans" cxnId="{13D6F205-24E2-45BB-A894-F437E34A347B}">
      <dgm:prSet/>
      <dgm:spPr/>
      <dgm:t>
        <a:bodyPr/>
        <a:lstStyle/>
        <a:p>
          <a:endParaRPr lang="hr-HR"/>
        </a:p>
      </dgm:t>
    </dgm:pt>
    <dgm:pt modelId="{911EF985-1D92-4631-BDFE-FC6E62666F77}" type="sibTrans" cxnId="{13D6F205-24E2-45BB-A894-F437E34A347B}">
      <dgm:prSet/>
      <dgm:spPr/>
      <dgm:t>
        <a:bodyPr/>
        <a:lstStyle/>
        <a:p>
          <a:endParaRPr lang="hr-HR"/>
        </a:p>
      </dgm:t>
    </dgm:pt>
    <dgm:pt modelId="{8C0B4FC1-D9D7-47EC-90BD-F169BC3BA5D3}" type="pres">
      <dgm:prSet presAssocID="{11C9503B-1753-42B2-8F96-FE1E01C1438C}" presName="Name0" presStyleCnt="0">
        <dgm:presLayoutVars>
          <dgm:chMax val="4"/>
          <dgm:resizeHandles val="exact"/>
        </dgm:presLayoutVars>
      </dgm:prSet>
      <dgm:spPr/>
    </dgm:pt>
    <dgm:pt modelId="{6ECCA6FF-CDAA-41AA-878C-F5B60A79BCE9}" type="pres">
      <dgm:prSet presAssocID="{11C9503B-1753-42B2-8F96-FE1E01C1438C}" presName="ellipse" presStyleLbl="trBgShp" presStyleIdx="0" presStyleCnt="1"/>
      <dgm:spPr/>
    </dgm:pt>
    <dgm:pt modelId="{224A2ED6-D1D6-4DDE-80E4-0A501E4D610A}" type="pres">
      <dgm:prSet presAssocID="{11C9503B-1753-42B2-8F96-FE1E01C1438C}" presName="arrow1" presStyleLbl="fgShp" presStyleIdx="0" presStyleCnt="1"/>
      <dgm:spPr/>
    </dgm:pt>
    <dgm:pt modelId="{BDC66F80-5395-48A2-9D11-62A64DF75EBA}" type="pres">
      <dgm:prSet presAssocID="{11C9503B-1753-42B2-8F96-FE1E01C1438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00CC9C0-32E8-4EE6-8953-F6E854E6F65D}" type="pres">
      <dgm:prSet presAssocID="{6EC51FA0-FDB1-49C1-80AB-85773E7504E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7CB162B-5E94-4AAD-AFAB-046DFB2072AE}" type="pres">
      <dgm:prSet presAssocID="{B4098C1D-0B5D-4A52-AEDD-1A92E9F491E6}" presName="item2" presStyleLbl="node1" presStyleIdx="1" presStyleCnt="3">
        <dgm:presLayoutVars>
          <dgm:bulletEnabled val="1"/>
        </dgm:presLayoutVars>
      </dgm:prSet>
      <dgm:spPr/>
    </dgm:pt>
    <dgm:pt modelId="{13D6FFE8-E7A5-4DB1-967B-58803E37E5AF}" type="pres">
      <dgm:prSet presAssocID="{D7A1C059-A88C-46E2-A019-873853F9CB59}" presName="item3" presStyleLbl="node1" presStyleIdx="2" presStyleCnt="3">
        <dgm:presLayoutVars>
          <dgm:bulletEnabled val="1"/>
        </dgm:presLayoutVars>
      </dgm:prSet>
      <dgm:spPr/>
    </dgm:pt>
    <dgm:pt modelId="{E779A793-33CE-4726-AC96-B32016EB9E41}" type="pres">
      <dgm:prSet presAssocID="{11C9503B-1753-42B2-8F96-FE1E01C1438C}" presName="funnel" presStyleLbl="trAlignAcc1" presStyleIdx="0" presStyleCnt="1"/>
      <dgm:spPr/>
    </dgm:pt>
  </dgm:ptLst>
  <dgm:cxnLst>
    <dgm:cxn modelId="{73E39E80-748F-498A-BFFE-072F66D3982C}" srcId="{11C9503B-1753-42B2-8F96-FE1E01C1438C}" destId="{B4098C1D-0B5D-4A52-AEDD-1A92E9F491E6}" srcOrd="2" destOrd="0" parTransId="{2CD9299D-0C06-4CE6-BCEF-66342AFBD1A0}" sibTransId="{BA422196-3CC7-44CF-BB63-981B91F139CD}"/>
    <dgm:cxn modelId="{C57D2460-36AF-4032-A3FF-8E5AD4D96940}" type="presOf" srcId="{D7A1C059-A88C-46E2-A019-873853F9CB59}" destId="{BDC66F80-5395-48A2-9D11-62A64DF75EBA}" srcOrd="0" destOrd="0" presId="urn:microsoft.com/office/officeart/2005/8/layout/funnel1"/>
    <dgm:cxn modelId="{79FC014D-048E-43C9-BAFC-22AB78BA0DF3}" srcId="{11C9503B-1753-42B2-8F96-FE1E01C1438C}" destId="{8D8B0E4B-B1BD-4030-A20C-A0A94DEA5D1C}" srcOrd="0" destOrd="0" parTransId="{1D89BDC7-5150-4E3E-9BF2-CCAF999BF94F}" sibTransId="{ACF88E62-6EEC-467F-807F-D8A3A6E775F4}"/>
    <dgm:cxn modelId="{B6806A28-08E8-4A0E-9797-2F6684F24A38}" type="presOf" srcId="{11C9503B-1753-42B2-8F96-FE1E01C1438C}" destId="{8C0B4FC1-D9D7-47EC-90BD-F169BC3BA5D3}" srcOrd="0" destOrd="0" presId="urn:microsoft.com/office/officeart/2005/8/layout/funnel1"/>
    <dgm:cxn modelId="{363354A3-D840-460D-A2FA-41050D55615E}" srcId="{11C9503B-1753-42B2-8F96-FE1E01C1438C}" destId="{6EC51FA0-FDB1-49C1-80AB-85773E7504E9}" srcOrd="1" destOrd="0" parTransId="{B7D12392-0B76-4B55-927E-0B44BCCEC71D}" sibTransId="{87EA1879-1223-4D16-BB43-563692EFC428}"/>
    <dgm:cxn modelId="{9E32340D-8349-4FC6-AB76-984C6330AC5F}" type="presOf" srcId="{8D8B0E4B-B1BD-4030-A20C-A0A94DEA5D1C}" destId="{13D6FFE8-E7A5-4DB1-967B-58803E37E5AF}" srcOrd="0" destOrd="0" presId="urn:microsoft.com/office/officeart/2005/8/layout/funnel1"/>
    <dgm:cxn modelId="{13D6F205-24E2-45BB-A894-F437E34A347B}" srcId="{11C9503B-1753-42B2-8F96-FE1E01C1438C}" destId="{DAE22F9C-E91E-465F-8B75-0F9CB8F59963}" srcOrd="4" destOrd="0" parTransId="{3B3FAD49-493E-44F5-8E20-8C98B022E2DA}" sibTransId="{911EF985-1D92-4631-BDFE-FC6E62666F77}"/>
    <dgm:cxn modelId="{D12641BB-0CDA-4C0B-A21D-FC05F0748D3A}" type="presOf" srcId="{6EC51FA0-FDB1-49C1-80AB-85773E7504E9}" destId="{07CB162B-5E94-4AAD-AFAB-046DFB2072AE}" srcOrd="0" destOrd="0" presId="urn:microsoft.com/office/officeart/2005/8/layout/funnel1"/>
    <dgm:cxn modelId="{81BB644C-54C8-4A89-A4F1-A3F6FF652A03}" srcId="{11C9503B-1753-42B2-8F96-FE1E01C1438C}" destId="{D7A1C059-A88C-46E2-A019-873853F9CB59}" srcOrd="3" destOrd="0" parTransId="{5FBB7796-BE14-44DA-98C3-F3D516C0D092}" sibTransId="{5EAF3A35-30FA-4C67-9CCF-AE5F8EA4C3BA}"/>
    <dgm:cxn modelId="{5E648365-4B02-40C1-A02E-B6D6B3CF4E87}" type="presOf" srcId="{B4098C1D-0B5D-4A52-AEDD-1A92E9F491E6}" destId="{000CC9C0-32E8-4EE6-8953-F6E854E6F65D}" srcOrd="0" destOrd="0" presId="urn:microsoft.com/office/officeart/2005/8/layout/funnel1"/>
    <dgm:cxn modelId="{9F8E6AE3-DFE9-4894-9D74-9D4D470390EB}" type="presParOf" srcId="{8C0B4FC1-D9D7-47EC-90BD-F169BC3BA5D3}" destId="{6ECCA6FF-CDAA-41AA-878C-F5B60A79BCE9}" srcOrd="0" destOrd="0" presId="urn:microsoft.com/office/officeart/2005/8/layout/funnel1"/>
    <dgm:cxn modelId="{EF59F99C-4C8C-4F47-96F9-3184C97D2B18}" type="presParOf" srcId="{8C0B4FC1-D9D7-47EC-90BD-F169BC3BA5D3}" destId="{224A2ED6-D1D6-4DDE-80E4-0A501E4D610A}" srcOrd="1" destOrd="0" presId="urn:microsoft.com/office/officeart/2005/8/layout/funnel1"/>
    <dgm:cxn modelId="{E4BBAB38-B42E-43EF-A46F-D7F43771C220}" type="presParOf" srcId="{8C0B4FC1-D9D7-47EC-90BD-F169BC3BA5D3}" destId="{BDC66F80-5395-48A2-9D11-62A64DF75EBA}" srcOrd="2" destOrd="0" presId="urn:microsoft.com/office/officeart/2005/8/layout/funnel1"/>
    <dgm:cxn modelId="{CDAED6C3-DB00-4EBA-ADD6-BD52F3C2643E}" type="presParOf" srcId="{8C0B4FC1-D9D7-47EC-90BD-F169BC3BA5D3}" destId="{000CC9C0-32E8-4EE6-8953-F6E854E6F65D}" srcOrd="3" destOrd="0" presId="urn:microsoft.com/office/officeart/2005/8/layout/funnel1"/>
    <dgm:cxn modelId="{B5D61D43-2BB9-4B62-98C3-BB8D230EE66F}" type="presParOf" srcId="{8C0B4FC1-D9D7-47EC-90BD-F169BC3BA5D3}" destId="{07CB162B-5E94-4AAD-AFAB-046DFB2072AE}" srcOrd="4" destOrd="0" presId="urn:microsoft.com/office/officeart/2005/8/layout/funnel1"/>
    <dgm:cxn modelId="{CB662088-5F0F-4B33-94C0-7FC2980A2714}" type="presParOf" srcId="{8C0B4FC1-D9D7-47EC-90BD-F169BC3BA5D3}" destId="{13D6FFE8-E7A5-4DB1-967B-58803E37E5AF}" srcOrd="5" destOrd="0" presId="urn:microsoft.com/office/officeart/2005/8/layout/funnel1"/>
    <dgm:cxn modelId="{E6E87BEA-31FA-4205-8FEC-509C71B9881E}" type="presParOf" srcId="{8C0B4FC1-D9D7-47EC-90BD-F169BC3BA5D3}" destId="{E779A793-33CE-4726-AC96-B32016EB9E4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CCA6FF-CDAA-41AA-878C-F5B60A79BCE9}">
      <dsp:nvSpPr>
        <dsp:cNvPr id="0" name=""/>
        <dsp:cNvSpPr/>
      </dsp:nvSpPr>
      <dsp:spPr>
        <a:xfrm>
          <a:off x="2284613" y="183867"/>
          <a:ext cx="3649057" cy="126726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A2ED6-D1D6-4DDE-80E4-0A501E4D610A}">
      <dsp:nvSpPr>
        <dsp:cNvPr id="0" name=""/>
        <dsp:cNvSpPr/>
      </dsp:nvSpPr>
      <dsp:spPr>
        <a:xfrm>
          <a:off x="3761209" y="3286980"/>
          <a:ext cx="707181" cy="45259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C66F80-5395-48A2-9D11-62A64DF75EBA}">
      <dsp:nvSpPr>
        <dsp:cNvPr id="0" name=""/>
        <dsp:cNvSpPr/>
      </dsp:nvSpPr>
      <dsp:spPr>
        <a:xfrm>
          <a:off x="2417563" y="3649057"/>
          <a:ext cx="3394472" cy="8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UČINKOVITO SAVJETOVANJE</a:t>
          </a:r>
          <a:endParaRPr lang="hr-HR" sz="2100" kern="1200" dirty="0"/>
        </a:p>
      </dsp:txBody>
      <dsp:txXfrm>
        <a:off x="2417563" y="3649057"/>
        <a:ext cx="3394472" cy="848618"/>
      </dsp:txXfrm>
    </dsp:sp>
    <dsp:sp modelId="{000CC9C0-32E8-4EE6-8953-F6E854E6F65D}">
      <dsp:nvSpPr>
        <dsp:cNvPr id="0" name=""/>
        <dsp:cNvSpPr/>
      </dsp:nvSpPr>
      <dsp:spPr>
        <a:xfrm>
          <a:off x="3611286" y="1549010"/>
          <a:ext cx="1272927" cy="1272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Ciljana pitanja</a:t>
          </a:r>
          <a:endParaRPr lang="hr-HR" sz="2300" kern="1200" dirty="0"/>
        </a:p>
      </dsp:txBody>
      <dsp:txXfrm>
        <a:off x="3611286" y="1549010"/>
        <a:ext cx="1272927" cy="1272927"/>
      </dsp:txXfrm>
    </dsp:sp>
    <dsp:sp modelId="{07CB162B-5E94-4AAD-AFAB-046DFB2072AE}">
      <dsp:nvSpPr>
        <dsp:cNvPr id="0" name=""/>
        <dsp:cNvSpPr/>
      </dsp:nvSpPr>
      <dsp:spPr>
        <a:xfrm>
          <a:off x="2700436" y="594032"/>
          <a:ext cx="1272927" cy="1272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Kratka pitanja</a:t>
          </a:r>
          <a:endParaRPr lang="hr-HR" sz="2300" kern="1200" dirty="0"/>
        </a:p>
      </dsp:txBody>
      <dsp:txXfrm>
        <a:off x="2700436" y="594032"/>
        <a:ext cx="1272927" cy="1272927"/>
      </dsp:txXfrm>
    </dsp:sp>
    <dsp:sp modelId="{13D6FFE8-E7A5-4DB1-967B-58803E37E5AF}">
      <dsp:nvSpPr>
        <dsp:cNvPr id="0" name=""/>
        <dsp:cNvSpPr/>
      </dsp:nvSpPr>
      <dsp:spPr>
        <a:xfrm>
          <a:off x="4001650" y="286267"/>
          <a:ext cx="1272927" cy="1272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Jasna pitanja</a:t>
          </a:r>
          <a:endParaRPr lang="hr-HR" sz="2300" kern="1200" dirty="0"/>
        </a:p>
      </dsp:txBody>
      <dsp:txXfrm>
        <a:off x="4001650" y="286267"/>
        <a:ext cx="1272927" cy="1272927"/>
      </dsp:txXfrm>
    </dsp:sp>
    <dsp:sp modelId="{E779A793-33CE-4726-AC96-B32016EB9E41}">
      <dsp:nvSpPr>
        <dsp:cNvPr id="0" name=""/>
        <dsp:cNvSpPr/>
      </dsp:nvSpPr>
      <dsp:spPr>
        <a:xfrm>
          <a:off x="2134691" y="28287"/>
          <a:ext cx="3960217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8EE84-87A0-44C4-8CAF-B7A5715D4EFA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A4A74-9835-4770-BC34-2DEC8417BD3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879E4-1C15-49EA-BF3B-03BCC50E5211}" type="datetimeFigureOut">
              <a:rPr lang="hr-HR" smtClean="0"/>
              <a:pPr/>
              <a:t>21.2.2014.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37B7-DF1D-4ACC-BD68-A53CB14D104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382588" algn="ctr" eaLnBrk="1" hangingPunct="1">
              <a:buClr>
                <a:srgbClr val="FF33CC"/>
              </a:buClr>
              <a:buSzPct val="80000"/>
              <a:buNone/>
            </a:pPr>
            <a:endParaRPr lang="hr-HR" sz="2800" dirty="0" smtClean="0">
              <a:solidFill>
                <a:srgbClr val="376092"/>
              </a:solidFill>
              <a:cs typeface="Calibri" pitchFamily="34" charset="0"/>
            </a:endParaRPr>
          </a:p>
          <a:p>
            <a:pPr marL="447675" indent="-382588" algn="ctr" eaLnBrk="1" hangingPunct="1">
              <a:buClr>
                <a:srgbClr val="FF33CC"/>
              </a:buClr>
              <a:buSzPct val="80000"/>
              <a:buNone/>
            </a:pPr>
            <a:endParaRPr lang="hr-HR" sz="2800" dirty="0" smtClean="0">
              <a:solidFill>
                <a:srgbClr val="376092"/>
              </a:solidFill>
              <a:cs typeface="Calibri" pitchFamily="34" charset="0"/>
            </a:endParaRPr>
          </a:p>
          <a:p>
            <a:pPr marL="447675" indent="-382588" algn="ctr" eaLnBrk="1" hangingPunct="1">
              <a:buClr>
                <a:srgbClr val="FF33CC"/>
              </a:buClr>
              <a:buSzPct val="80000"/>
              <a:buNone/>
            </a:pPr>
            <a:r>
              <a:rPr lang="hr-HR" dirty="0" smtClean="0">
                <a:cs typeface="Calibri" pitchFamily="34" charset="0"/>
              </a:rPr>
              <a:t>Kako pomoći mladima u razvijanju kvalitetnije strategije za traženje posla</a:t>
            </a:r>
          </a:p>
          <a:p>
            <a:pPr marL="447675" indent="-382588" algn="ctr" eaLnBrk="1" hangingPunct="1">
              <a:buClr>
                <a:srgbClr val="FF33CC"/>
              </a:buClr>
              <a:buSzPct val="80000"/>
              <a:buNone/>
            </a:pPr>
            <a:endParaRPr lang="hr-HR" dirty="0" smtClean="0">
              <a:cs typeface="Calibri" pitchFamily="34" charset="0"/>
            </a:endParaRPr>
          </a:p>
          <a:p>
            <a:pPr marL="447675" indent="-382588" algn="ctr" eaLnBrk="1" hangingPunct="1">
              <a:buClr>
                <a:srgbClr val="FF33CC"/>
              </a:buClr>
              <a:buSzPct val="80000"/>
              <a:buNone/>
            </a:pPr>
            <a:r>
              <a:rPr lang="hr-HR" sz="2800" dirty="0" smtClean="0">
                <a:solidFill>
                  <a:srgbClr val="376092"/>
                </a:solidFill>
              </a:rPr>
              <a:t>    Mirna </a:t>
            </a:r>
            <a:r>
              <a:rPr lang="hr-HR" sz="2800" dirty="0" err="1" smtClean="0">
                <a:solidFill>
                  <a:srgbClr val="376092"/>
                </a:solidFill>
              </a:rPr>
              <a:t>Petretić</a:t>
            </a:r>
            <a:r>
              <a:rPr lang="hr-HR" sz="2800" dirty="0" smtClean="0">
                <a:solidFill>
                  <a:srgbClr val="376092"/>
                </a:solidFill>
              </a:rPr>
              <a:t>, </a:t>
            </a:r>
            <a:r>
              <a:rPr lang="hr-HR" sz="2800" dirty="0" err="1" smtClean="0">
                <a:solidFill>
                  <a:srgbClr val="376092"/>
                </a:solidFill>
              </a:rPr>
              <a:t>prof</a:t>
            </a:r>
            <a:r>
              <a:rPr lang="hr-HR" sz="2800" dirty="0" smtClean="0">
                <a:solidFill>
                  <a:srgbClr val="376092"/>
                </a:solidFill>
              </a:rPr>
              <a:t>. psihologije</a:t>
            </a:r>
            <a:r>
              <a:rPr lang="hr-HR" sz="2800" dirty="0" smtClean="0">
                <a:solidFill>
                  <a:srgbClr val="FFFFFF"/>
                </a:solidFill>
              </a:rPr>
              <a:t>. </a:t>
            </a:r>
          </a:p>
          <a:p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MREŽA KONTAKATA</a:t>
            </a:r>
          </a:p>
          <a:p>
            <a:pPr>
              <a:buNone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osobni kontakti</a:t>
            </a:r>
          </a:p>
          <a:p>
            <a:pPr>
              <a:buFontTx/>
              <a:buChar char="-"/>
            </a:pPr>
            <a:r>
              <a:rPr lang="hr-HR" dirty="0" smtClean="0"/>
              <a:t>profesori</a:t>
            </a:r>
          </a:p>
          <a:p>
            <a:pPr>
              <a:buFontTx/>
              <a:buChar char="-"/>
            </a:pPr>
            <a:r>
              <a:rPr lang="hr-HR" dirty="0" smtClean="0"/>
              <a:t>bivši poslodavci i kolege</a:t>
            </a:r>
          </a:p>
          <a:p>
            <a:pPr>
              <a:buFontTx/>
              <a:buChar char="-"/>
            </a:pPr>
            <a:r>
              <a:rPr lang="hr-HR" dirty="0" smtClean="0"/>
              <a:t>studentske udruge, klubovi, volonterski centri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MREŽA KONTAKATA</a:t>
            </a:r>
          </a:p>
          <a:p>
            <a:pPr>
              <a:buNone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informiranje</a:t>
            </a:r>
          </a:p>
          <a:p>
            <a:pPr>
              <a:buFontTx/>
              <a:buChar char="-"/>
            </a:pPr>
            <a:r>
              <a:rPr lang="hr-HR" dirty="0" smtClean="0"/>
              <a:t>pismo preporuke</a:t>
            </a:r>
          </a:p>
          <a:p>
            <a:pPr>
              <a:buFontTx/>
              <a:buChar char="-"/>
            </a:pPr>
            <a:r>
              <a:rPr lang="hr-HR" dirty="0" smtClean="0"/>
              <a:t>upisivanje u bazu kandidata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FontTx/>
              <a:buChar char="-"/>
            </a:pPr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5" name="Picture 4" descr="mrež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2060848"/>
            <a:ext cx="2590800" cy="194421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b="1" dirty="0" smtClean="0"/>
              <a:t>PLAN AKTIVNOSTI</a:t>
            </a:r>
          </a:p>
          <a:p>
            <a:pPr>
              <a:buNone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precizan</a:t>
            </a:r>
          </a:p>
          <a:p>
            <a:pPr>
              <a:buFontTx/>
              <a:buChar char="-"/>
            </a:pPr>
            <a:r>
              <a:rPr lang="hr-HR" dirty="0"/>
              <a:t>r</a:t>
            </a:r>
            <a:r>
              <a:rPr lang="hr-HR" dirty="0" smtClean="0"/>
              <a:t>ealističnih rokova</a:t>
            </a:r>
          </a:p>
          <a:p>
            <a:pPr>
              <a:buFontTx/>
              <a:buChar char="-"/>
            </a:pPr>
            <a:r>
              <a:rPr lang="hr-HR" dirty="0"/>
              <a:t>d</a:t>
            </a:r>
            <a:r>
              <a:rPr lang="hr-HR" dirty="0" smtClean="0"/>
              <a:t>etaljan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2800" dirty="0" err="1" smtClean="0"/>
              <a:t>npr</a:t>
            </a:r>
            <a:r>
              <a:rPr lang="hr-HR" sz="2800" dirty="0" smtClean="0"/>
              <a:t>.: gdje ću sve tražiti posao, što šaljem poslodavcima, plan za stvaranje mreže kontakata; imam li sve dokumente….</a:t>
            </a:r>
            <a:endParaRPr lang="hr-HR" sz="2800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5" name="Picture 4" descr="pikad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1772816"/>
            <a:ext cx="2996952" cy="299695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sz="2800" i="1" dirty="0" smtClean="0"/>
          </a:p>
          <a:p>
            <a:pPr>
              <a:buNone/>
            </a:pPr>
            <a:r>
              <a:rPr lang="hr-HR" sz="2800" i="1" dirty="0" smtClean="0"/>
              <a:t>“Moja struka se ne traži.” </a:t>
            </a:r>
            <a:r>
              <a:rPr lang="hr-HR" sz="2800" i="1" dirty="0" smtClean="0">
                <a:sym typeface="Wingdings" pitchFamily="2" charset="2"/>
              </a:rPr>
              <a:t></a:t>
            </a:r>
            <a:endParaRPr lang="hr-HR" sz="2800" i="1" dirty="0" smtClean="0"/>
          </a:p>
          <a:p>
            <a:pPr>
              <a:buNone/>
            </a:pPr>
            <a:r>
              <a:rPr lang="hr-HR" dirty="0" smtClean="0"/>
              <a:t>      Vizija: Što želiš raditi?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2800" i="1" dirty="0" smtClean="0"/>
              <a:t>“U školi me ništa nisu naučili, moja znanja su samo teorijska, nismo imali prakse. Učili smo zastarjele metode rada”  </a:t>
            </a:r>
            <a:r>
              <a:rPr lang="hr-HR" sz="2800" i="1" dirty="0" smtClean="0">
                <a:sym typeface="Wingdings" pitchFamily="2" charset="2"/>
              </a:rPr>
              <a:t></a:t>
            </a:r>
            <a:endParaRPr lang="hr-HR" sz="2800" i="1" dirty="0" smtClean="0"/>
          </a:p>
          <a:p>
            <a:pPr>
              <a:buNone/>
            </a:pPr>
            <a:r>
              <a:rPr lang="hr-HR" dirty="0" smtClean="0"/>
              <a:t>       Procjena vlastitih potencijala, SWOT analiza</a:t>
            </a:r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Kognitivno restrukturiranje</a:t>
            </a:r>
          </a:p>
          <a:p>
            <a:pPr>
              <a:buNone/>
            </a:pPr>
            <a:endParaRPr lang="hr-HR" b="1" dirty="0" smtClean="0"/>
          </a:p>
          <a:p>
            <a:r>
              <a:rPr lang="hr-HR" dirty="0" smtClean="0"/>
              <a:t>prihvaćanje onoga što se ne može promijeniti, istovremeno se uočavaju stvari koje se mogu popraviti</a:t>
            </a:r>
          </a:p>
          <a:p>
            <a:r>
              <a:rPr lang="hr-HR" dirty="0" smtClean="0"/>
              <a:t>precizno usmjeravanje na budućnost bez generaliziranja</a:t>
            </a:r>
          </a:p>
          <a:p>
            <a:pPr>
              <a:buNone/>
            </a:pPr>
            <a:endParaRPr lang="hr-HR" dirty="0" smtClean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Content Placeholder 4" descr="šum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564904"/>
            <a:ext cx="5462736" cy="3644669"/>
          </a:xfrm>
        </p:spPr>
      </p:pic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4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7584" y="1628800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r-HR" sz="2800" b="1" dirty="0" smtClean="0">
                <a:solidFill>
                  <a:srgbClr val="C00000"/>
                </a:solidFill>
              </a:rPr>
              <a:t>Malim, ali redovitim koracima do željenih promjena.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hr-HR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r-HR" sz="3600" b="1" dirty="0" smtClean="0"/>
              <a:t>Hvala na pažnji </a:t>
            </a:r>
            <a:r>
              <a:rPr lang="hr-HR" sz="3600" b="1" dirty="0" smtClean="0">
                <a:sym typeface="Wingdings" pitchFamily="2" charset="2"/>
              </a:rPr>
              <a:t></a:t>
            </a:r>
            <a:endParaRPr lang="hr-HR" sz="3600" b="1" dirty="0" smtClean="0"/>
          </a:p>
          <a:p>
            <a:pPr algn="ctr">
              <a:buNone/>
            </a:pPr>
            <a:endParaRPr lang="hr-HR" sz="36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hr-HR" sz="36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hr-HR" sz="3600" b="1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/>
              <a:t>    Učinkovita strategija traženja posla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endParaRPr lang="hr-HR" dirty="0" smtClean="0"/>
          </a:p>
          <a:p>
            <a:pPr algn="ctr">
              <a:buNone/>
            </a:pPr>
            <a:r>
              <a:rPr lang="hr-HR" dirty="0" smtClean="0"/>
              <a:t>usmjerava aktivnosti traženja posla </a:t>
            </a:r>
          </a:p>
          <a:p>
            <a:pPr algn="ctr"/>
            <a:endParaRPr lang="hr-HR" dirty="0" smtClean="0"/>
          </a:p>
          <a:p>
            <a:pPr algn="ctr">
              <a:buNone/>
            </a:pPr>
            <a:r>
              <a:rPr lang="hr-HR" dirty="0" smtClean="0"/>
              <a:t> </a:t>
            </a:r>
          </a:p>
          <a:p>
            <a:pPr algn="ctr">
              <a:buNone/>
            </a:pPr>
            <a:r>
              <a:rPr lang="hr-HR" dirty="0" smtClean="0"/>
              <a:t>efikasna priprema za predstavljanje poslodavcu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>
            <a:off x="4499992" y="234888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Down Arrow 5"/>
          <p:cNvSpPr/>
          <p:nvPr/>
        </p:nvSpPr>
        <p:spPr>
          <a:xfrm>
            <a:off x="4499992" y="4149080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/>
              <a:t> </a:t>
            </a:r>
          </a:p>
          <a:p>
            <a:pPr algn="ctr">
              <a:buNone/>
            </a:pPr>
            <a:r>
              <a:rPr lang="hr-HR" dirty="0" smtClean="0"/>
              <a:t>PLAN POTRAGE ZA POSLOM</a:t>
            </a:r>
          </a:p>
          <a:p>
            <a:pPr algn="ctr">
              <a:buNone/>
            </a:pPr>
            <a:endParaRPr lang="hr-HR" dirty="0" smtClean="0"/>
          </a:p>
          <a:p>
            <a:pPr>
              <a:buNone/>
            </a:pPr>
            <a:r>
              <a:rPr lang="hr-HR" b="1" dirty="0" smtClean="0"/>
              <a:t>	1. vizija</a:t>
            </a:r>
          </a:p>
          <a:p>
            <a:pPr>
              <a:buNone/>
            </a:pPr>
            <a:r>
              <a:rPr lang="hr-HR" b="1" dirty="0" smtClean="0"/>
              <a:t>	2. analiza trenutnog stanja </a:t>
            </a:r>
          </a:p>
          <a:p>
            <a:pPr>
              <a:buNone/>
            </a:pPr>
            <a:r>
              <a:rPr lang="hr-HR" dirty="0" smtClean="0"/>
              <a:t>	3. plan aktivnosti</a:t>
            </a:r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5" name="Picture 4" descr="startegij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7500" y="2924944"/>
            <a:ext cx="2721761" cy="270966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8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b="1" dirty="0" smtClean="0"/>
              <a:t>VIZIJA - </a:t>
            </a:r>
            <a:r>
              <a:rPr lang="hr-HR" i="1" dirty="0" smtClean="0"/>
              <a:t>Kakav posao želi raditi?</a:t>
            </a:r>
            <a:r>
              <a:rPr lang="hr-HR" dirty="0" smtClean="0"/>
              <a:t> </a:t>
            </a:r>
          </a:p>
          <a:p>
            <a:pPr>
              <a:buNone/>
            </a:pPr>
            <a:endParaRPr lang="hr-HR" dirty="0" smtClean="0"/>
          </a:p>
          <a:p>
            <a:pPr lvl="0"/>
            <a:r>
              <a:rPr lang="hr-HR" dirty="0" smtClean="0"/>
              <a:t>Što je njoj/njemu važno u poslu?</a:t>
            </a:r>
          </a:p>
          <a:p>
            <a:pPr lvl="0"/>
            <a:r>
              <a:rPr lang="hr-HR" dirty="0" smtClean="0"/>
              <a:t>Kakve prilike traži? </a:t>
            </a:r>
          </a:p>
          <a:p>
            <a:pPr lvl="0"/>
            <a:r>
              <a:rPr lang="hr-HR" dirty="0" smtClean="0"/>
              <a:t>Koliko vremena želi raditi taj posao?</a:t>
            </a:r>
          </a:p>
          <a:p>
            <a:pPr lvl="0"/>
            <a:r>
              <a:rPr lang="hr-HR" dirty="0" smtClean="0"/>
              <a:t>Koje minimalne uvjete traži? </a:t>
            </a:r>
          </a:p>
          <a:p>
            <a:pPr lvl="0"/>
            <a:r>
              <a:rPr lang="hr-HR" dirty="0" smtClean="0"/>
              <a:t>Koji poslodavci pružaju poslove koji njega/nju zanimaju?</a:t>
            </a:r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b="1" dirty="0" smtClean="0"/>
              <a:t>TRENUTNO STANJE - </a:t>
            </a:r>
            <a:r>
              <a:rPr lang="hr-HR" i="1" dirty="0" smtClean="0"/>
              <a:t> Što zna o tržištu rada i koji</a:t>
            </a:r>
          </a:p>
          <a:p>
            <a:pPr>
              <a:buNone/>
            </a:pPr>
            <a:r>
              <a:rPr lang="hr-HR" i="1" dirty="0" smtClean="0"/>
              <a:t>su njezini/njegovi potencijali?</a:t>
            </a:r>
          </a:p>
          <a:p>
            <a:pPr>
              <a:buNone/>
            </a:pPr>
            <a:endParaRPr lang="hr-HR" i="1" dirty="0" smtClean="0"/>
          </a:p>
          <a:p>
            <a:r>
              <a:rPr lang="hr-HR" dirty="0" smtClean="0"/>
              <a:t>Što se najviše traži na tržištu?</a:t>
            </a:r>
          </a:p>
          <a:p>
            <a:pPr lvl="0"/>
            <a:r>
              <a:rPr lang="hr-HR" dirty="0" smtClean="0"/>
              <a:t>Što zna o poslu koji njega/nju zanima?</a:t>
            </a:r>
          </a:p>
          <a:p>
            <a:pPr lvl="0"/>
            <a:r>
              <a:rPr lang="hr-HR" dirty="0" smtClean="0"/>
              <a:t>Koji formalni uvjeti su uobičajeno potrebni za tu vrstu posla?</a:t>
            </a:r>
          </a:p>
          <a:p>
            <a:pPr lvl="0"/>
            <a:r>
              <a:rPr lang="hr-HR" dirty="0" smtClean="0"/>
              <a:t>Koje kompetencije su potrebne za tu vrstu posla?</a:t>
            </a:r>
          </a:p>
          <a:p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dfwdfčlr</a:t>
            </a:r>
            <a:endParaRPr lang="hr-HR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SWOT analiza</a:t>
            </a:r>
          </a:p>
          <a:p>
            <a:pPr>
              <a:buNone/>
            </a:pPr>
            <a:r>
              <a:rPr lang="hr-HR" sz="2400" dirty="0" smtClean="0"/>
              <a:t>(</a:t>
            </a:r>
            <a:r>
              <a:rPr lang="hr-HR" sz="2400" dirty="0" err="1" smtClean="0"/>
              <a:t>eng</a:t>
            </a:r>
            <a:r>
              <a:rPr lang="hr-HR" sz="2400" dirty="0" smtClean="0"/>
              <a:t>. </a:t>
            </a:r>
            <a:r>
              <a:rPr lang="hr-HR" sz="2400" b="1" dirty="0" err="1" smtClean="0"/>
              <a:t>S</a:t>
            </a:r>
            <a:r>
              <a:rPr lang="hr-HR" sz="2400" dirty="0" err="1" smtClean="0"/>
              <a:t>trengths</a:t>
            </a:r>
            <a:r>
              <a:rPr lang="hr-HR" sz="2400" dirty="0" smtClean="0"/>
              <a:t>, </a:t>
            </a:r>
            <a:r>
              <a:rPr lang="hr-HR" sz="2400" b="1" dirty="0" err="1" smtClean="0"/>
              <a:t>W</a:t>
            </a:r>
            <a:r>
              <a:rPr lang="hr-HR" sz="2400" dirty="0" err="1" smtClean="0"/>
              <a:t>eaknesses</a:t>
            </a:r>
            <a:r>
              <a:rPr lang="hr-HR" sz="2400" dirty="0" smtClean="0"/>
              <a:t>, </a:t>
            </a:r>
            <a:r>
              <a:rPr lang="hr-HR" sz="2400" b="1" dirty="0" err="1" smtClean="0"/>
              <a:t>O</a:t>
            </a:r>
            <a:r>
              <a:rPr lang="hr-HR" sz="2400" dirty="0" err="1" smtClean="0"/>
              <a:t>pportunities</a:t>
            </a:r>
            <a:r>
              <a:rPr lang="hr-HR" sz="2400" dirty="0" smtClean="0"/>
              <a:t>, </a:t>
            </a:r>
            <a:r>
              <a:rPr lang="hr-HR" sz="2400" b="1" dirty="0" err="1"/>
              <a:t>T</a:t>
            </a:r>
            <a:r>
              <a:rPr lang="hr-HR" sz="2400" dirty="0" err="1" smtClean="0"/>
              <a:t>hreats</a:t>
            </a:r>
            <a:r>
              <a:rPr lang="hr-HR" sz="2400" dirty="0" smtClean="0"/>
              <a:t>)</a:t>
            </a:r>
          </a:p>
          <a:p>
            <a:pPr>
              <a:buNone/>
            </a:pPr>
            <a:endParaRPr lang="hr-HR" sz="2400" dirty="0" smtClean="0"/>
          </a:p>
          <a:p>
            <a:pPr>
              <a:buFontTx/>
              <a:buChar char="-"/>
            </a:pPr>
            <a:r>
              <a:rPr lang="hr-HR" dirty="0"/>
              <a:t>s</a:t>
            </a:r>
            <a:r>
              <a:rPr lang="hr-HR" dirty="0" smtClean="0"/>
              <a:t>ubjektivna procjena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omoć u identifikaciji dugoročnog cilja</a:t>
            </a:r>
          </a:p>
          <a:p>
            <a:pPr>
              <a:buFontTx/>
              <a:buChar char="-"/>
            </a:pPr>
            <a:r>
              <a:rPr lang="hr-HR" dirty="0" smtClean="0"/>
              <a:t>ublažavanje ili eliminiranje prepreka u ostvarenju cilja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9552" y="2564904"/>
          <a:ext cx="8229600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800200">
                <a:tc>
                  <a:txBody>
                    <a:bodyPr/>
                    <a:lstStyle/>
                    <a:p>
                      <a:r>
                        <a:rPr lang="hr-HR" dirty="0" smtClean="0"/>
                        <a:t>SNAGE</a:t>
                      </a:r>
                      <a:r>
                        <a:rPr lang="hr-HR" baseline="0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SLABOSTI</a:t>
                      </a:r>
                      <a:endParaRPr lang="hr-HR" dirty="0"/>
                    </a:p>
                  </a:txBody>
                  <a:tcPr/>
                </a:tc>
              </a:tr>
              <a:tr h="1656184">
                <a:tc>
                  <a:txBody>
                    <a:bodyPr/>
                    <a:lstStyle/>
                    <a:p>
                      <a:r>
                        <a:rPr lang="hr-HR" dirty="0" smtClean="0"/>
                        <a:t>PRILIKE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PRIJETNJE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b="1" dirty="0" smtClean="0"/>
              <a:t>MREŽA KONTAKATA</a:t>
            </a:r>
          </a:p>
          <a:p>
            <a:pPr>
              <a:buNone/>
            </a:pPr>
            <a:r>
              <a:rPr lang="hr-HR" sz="2800" i="1" dirty="0" smtClean="0"/>
              <a:t>“Svi se zapošljavaju preko veze.” </a:t>
            </a:r>
            <a:r>
              <a:rPr lang="hr-HR" sz="2800" i="1" dirty="0" smtClean="0">
                <a:sym typeface="Wingdings" pitchFamily="2" charset="2"/>
              </a:rPr>
              <a:t></a:t>
            </a:r>
          </a:p>
          <a:p>
            <a:pPr>
              <a:buNone/>
            </a:pPr>
            <a:endParaRPr lang="hr-HR" sz="2800" i="1" dirty="0" smtClean="0"/>
          </a:p>
          <a:p>
            <a:pPr>
              <a:buNone/>
            </a:pPr>
            <a:r>
              <a:rPr lang="hr-HR" dirty="0" smtClean="0"/>
              <a:t>    Poslodavci traže kandidate za posao putem natječaja, ALI i putem:</a:t>
            </a:r>
          </a:p>
          <a:p>
            <a:pPr marL="514350" indent="-514350"/>
            <a:r>
              <a:rPr lang="hr-HR" sz="2800" i="1" dirty="0" smtClean="0"/>
              <a:t>svojih zaposlenika</a:t>
            </a:r>
          </a:p>
          <a:p>
            <a:pPr marL="514350" indent="-514350"/>
            <a:r>
              <a:rPr lang="hr-HR" sz="2800" i="1" dirty="0" smtClean="0"/>
              <a:t>strukovnih udruga</a:t>
            </a:r>
          </a:p>
          <a:p>
            <a:pPr marL="514350" indent="-514350"/>
            <a:r>
              <a:rPr lang="hr-HR" sz="2800" i="1" dirty="0" smtClean="0"/>
              <a:t>fakulteta</a:t>
            </a:r>
          </a:p>
          <a:p>
            <a:pPr marL="514350" indent="-514350"/>
            <a:r>
              <a:rPr lang="hr-HR" sz="2800" i="1" dirty="0" smtClean="0"/>
              <a:t>…</a:t>
            </a:r>
          </a:p>
          <a:p>
            <a:pPr>
              <a:buNone/>
            </a:pPr>
            <a:endParaRPr lang="hr-HR" i="1" dirty="0"/>
          </a:p>
        </p:txBody>
      </p:sp>
      <p:pic>
        <p:nvPicPr>
          <p:cNvPr id="4" name="Picture 2" descr="Psihološki centar T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5" name="Picture 4" descr="ragov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3861048"/>
            <a:ext cx="2971031" cy="22368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332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dfwdfčlr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Mirna</dc:creator>
  <cp:lastModifiedBy>Mirna</cp:lastModifiedBy>
  <cp:revision>23</cp:revision>
  <dcterms:created xsi:type="dcterms:W3CDTF">2014-02-20T04:20:42Z</dcterms:created>
  <dcterms:modified xsi:type="dcterms:W3CDTF">2014-02-21T10:42:44Z</dcterms:modified>
</cp:coreProperties>
</file>