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>
        <p:scale>
          <a:sx n="46" d="100"/>
          <a:sy n="46" d="100"/>
        </p:scale>
        <p:origin x="-714" y="-6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13"/>
          <p:cNvSpPr/>
          <p:nvPr/>
        </p:nvSpPr>
        <p:spPr>
          <a:xfrm>
            <a:off x="1543050" y="1344613"/>
            <a:ext cx="85725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F64B77-C18C-471F-AE8A-B70F0686E523}" type="datetimeFigureOut">
              <a:rPr lang="hr-BA"/>
              <a:pPr>
                <a:defRPr/>
              </a:pPr>
              <a:t>28. 12. 2020.</a:t>
            </a:fld>
            <a:endParaRPr lang="hr-BA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BA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820087-68B9-4387-AB5D-2E6A65FB9527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F587-2AFD-4F77-803B-3871BD862E8A}" type="datetimeFigureOut">
              <a:rPr lang="hr-BA"/>
              <a:pPr>
                <a:defRPr/>
              </a:pPr>
              <a:t>28. 12. 2020.</a:t>
            </a:fld>
            <a:endParaRPr lang="hr-B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8DEF-7F62-4ED8-9558-812FC1975A68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93FE-39A1-4584-A13D-9E46532C728B}" type="datetimeFigureOut">
              <a:rPr lang="hr-BA"/>
              <a:pPr>
                <a:defRPr/>
              </a:pPr>
              <a:t>28. 12. 2020.</a:t>
            </a:fld>
            <a:endParaRPr lang="hr-B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358C-DD94-4FD7-8F22-B19E2C5C5BB6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2CE0-8E2A-4481-A124-763024455A04}" type="datetimeFigureOut">
              <a:rPr lang="hr-BA"/>
              <a:pPr>
                <a:defRPr/>
              </a:pPr>
              <a:t>28. 12. 2020.</a:t>
            </a:fld>
            <a:endParaRPr lang="hr-B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9EFE-6D30-47DA-A8DB-5C2309D0883E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3043238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3211513" y="2746375"/>
            <a:ext cx="8413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E06BB1-13DE-4BF4-919E-AB25C0D1BC8E}" type="datetimeFigureOut">
              <a:rPr lang="hr-BA"/>
              <a:pPr>
                <a:defRPr/>
              </a:pPr>
              <a:t>28. 12. 2020.</a:t>
            </a:fld>
            <a:endParaRPr lang="hr-B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B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233741-1E36-4434-A872-DFF9ECE19E80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FCA1-0018-4E27-A8D2-20B63A94E83F}" type="datetimeFigureOut">
              <a:rPr lang="hr-BA"/>
              <a:pPr>
                <a:defRPr/>
              </a:pPr>
              <a:t>28. 12. 2020.</a:t>
            </a:fld>
            <a:endParaRPr lang="hr-B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1F50-49B7-4896-A75D-81846AEE1B67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1AB492-A935-431B-94D2-1C274B5CC4EE}" type="datetimeFigureOut">
              <a:rPr lang="hr-BA"/>
              <a:pPr>
                <a:defRPr/>
              </a:pPr>
              <a:t>28. 12. 2020.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896062-8A29-4685-9D13-FC3F9F82B4F3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DAAE-118B-4E9C-8CDC-6DB5C333F6EE}" type="datetimeFigureOut">
              <a:rPr lang="hr-BA"/>
              <a:pPr>
                <a:defRPr/>
              </a:pPr>
              <a:t>28. 12. 2020.</a:t>
            </a:fld>
            <a:endParaRPr lang="hr-BA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175EE-E0A2-48D1-8317-D35BD447E694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352550" y="0"/>
            <a:ext cx="108394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352550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054B56-17DF-4DE2-9DD0-4B9A8DC0970E}" type="datetimeFigureOut">
              <a:rPr lang="hr-BA"/>
              <a:pPr>
                <a:defRPr/>
              </a:pPr>
              <a:t>28. 12. 2020.</a:t>
            </a:fld>
            <a:endParaRPr lang="hr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C24BE6-7A35-4427-BBBC-9E17ECCD0003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4E38FE-B88A-4B55-899E-FD9BC9877819}" type="datetimeFigureOut">
              <a:rPr lang="hr-BA"/>
              <a:pPr>
                <a:defRPr/>
              </a:pPr>
              <a:t>28. 12. 2020.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D13B48-2C61-485B-86F6-D7BD43F3D0EA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528638" y="954088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6672263" y="936625"/>
            <a:ext cx="86518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273777-3DBC-4906-A08D-903FB78A595D}" type="datetimeFigureOut">
              <a:rPr lang="hr-BA"/>
              <a:pPr>
                <a:defRPr/>
              </a:pPr>
              <a:t>28. 12. 2020.</a:t>
            </a:fld>
            <a:endParaRPr lang="hr-B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B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26291A-2C9E-4914-9CAC-6750F255FFE5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438" y="-815975"/>
            <a:ext cx="2184401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5425" y="20638"/>
            <a:ext cx="226853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50963" y="0"/>
            <a:ext cx="1084103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525" y="274638"/>
            <a:ext cx="99964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4525" y="1447800"/>
            <a:ext cx="99964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E7EB76C8-3860-498F-BAAE-6F2636C4ABB6}" type="datetimeFigureOut">
              <a:rPr lang="hr-BA"/>
              <a:pPr>
                <a:defRPr/>
              </a:pPr>
              <a:t>28. 12. 2020.</a:t>
            </a:fld>
            <a:endParaRPr lang="hr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hr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A488291-3AC8-4638-96B7-169BCEE41C46}" type="slidenum">
              <a:rPr lang="hr-BA"/>
              <a:pPr>
                <a:defRPr/>
              </a:pPr>
              <a:t>‹#›</a:t>
            </a:fld>
            <a:endParaRPr lang="hr-BA"/>
          </a:p>
        </p:txBody>
      </p:sp>
      <p:sp>
        <p:nvSpPr>
          <p:cNvPr id="15" name="Rectangle 14"/>
          <p:cNvSpPr/>
          <p:nvPr/>
        </p:nvSpPr>
        <p:spPr bwMode="invGray">
          <a:xfrm>
            <a:off x="1352550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4757651" cy="6459278"/>
          </a:xfrm>
        </p:spPr>
        <p:txBody>
          <a:bodyPr rtlCol="0">
            <a:normAutofit/>
          </a:bodyPr>
          <a:lstStyle/>
          <a:p>
            <a:r>
              <a:rPr lang="hr-BA" dirty="0" smtClean="0"/>
              <a:t>Godište I., br. 1. prosinac </a:t>
            </a:r>
            <a:r>
              <a:rPr lang="hr-BA" dirty="0" err="1" smtClean="0"/>
              <a:t>2004</a:t>
            </a:r>
            <a:r>
              <a:rPr lang="hr-BA" dirty="0" smtClean="0"/>
              <a:t>.</a:t>
            </a:r>
            <a:endParaRPr lang="en-US" i="1" dirty="0" smtClean="0"/>
          </a:p>
          <a:p>
            <a:endParaRPr lang="en-US" i="1" dirty="0" smtClean="0"/>
          </a:p>
          <a:p>
            <a:r>
              <a:rPr lang="vi-VN" i="1" dirty="0" smtClean="0"/>
              <a:t>Možda li drevni sjaj preosta Solima onaj?</a:t>
            </a:r>
            <a:endParaRPr lang="vi-VN" dirty="0" smtClean="0"/>
          </a:p>
          <a:p>
            <a:r>
              <a:rPr lang="vi-VN" i="1" dirty="0" smtClean="0"/>
              <a:t>Jošić, Elegije, 325</a:t>
            </a:r>
            <a:endParaRPr lang="vi-VN" dirty="0" smtClean="0"/>
          </a:p>
          <a:p>
            <a:endParaRPr lang="en-US" dirty="0" smtClean="0"/>
          </a:p>
          <a:p>
            <a:r>
              <a:rPr lang="vi-VN" dirty="0" smtClean="0"/>
              <a:t>Nikada u novinama ne čitam</a:t>
            </a:r>
            <a:r>
              <a:rPr lang="vi-VN" i="1" dirty="0" smtClean="0"/>
              <a:t> riječ urednika</a:t>
            </a:r>
            <a:r>
              <a:rPr lang="vi-VN" dirty="0" smtClean="0"/>
              <a:t> pa bi bilo logično da časopis koji uređujem nema </a:t>
            </a:r>
            <a:r>
              <a:rPr lang="vi-VN" i="1" dirty="0" smtClean="0"/>
              <a:t>uvodnika</a:t>
            </a:r>
            <a:r>
              <a:rPr lang="vi-VN" dirty="0" smtClean="0"/>
              <a:t>. </a:t>
            </a:r>
          </a:p>
          <a:p>
            <a:r>
              <a:rPr lang="vi-VN" dirty="0" smtClean="0"/>
              <a:t>UREDNICA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4" name="Slika 3" descr="omotGV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6963" y="0"/>
            <a:ext cx="4652493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5134496" cy="6459278"/>
          </a:xfrm>
        </p:spPr>
        <p:txBody>
          <a:bodyPr rtlCol="0">
            <a:normAutofit/>
          </a:bodyPr>
          <a:lstStyle/>
          <a:p>
            <a:r>
              <a:rPr lang="nl-NL" dirty="0" smtClean="0"/>
              <a:t>Godište X, br. 10, studeni 2013.</a:t>
            </a:r>
            <a:endParaRPr lang="en-US" i="1" dirty="0" smtClean="0"/>
          </a:p>
          <a:p>
            <a:endParaRPr lang="en-US" dirty="0" smtClean="0"/>
          </a:p>
          <a:p>
            <a:r>
              <a:rPr lang="hr-BA" i="1" dirty="0" smtClean="0"/>
              <a:t>Djela spremno narod pripovijeda predaka svojih Očinske svetinje </a:t>
            </a:r>
            <a:r>
              <a:rPr lang="hr-BA" i="1" dirty="0" err="1" smtClean="0"/>
              <a:t>svak</a:t>
            </a:r>
            <a:r>
              <a:rPr lang="hr-BA" i="1" dirty="0" smtClean="0"/>
              <a:t> proslavlja rado uz </a:t>
            </a:r>
            <a:r>
              <a:rPr lang="hr-BA" i="1" dirty="0" err="1" smtClean="0"/>
              <a:t>saz</a:t>
            </a:r>
            <a:endParaRPr lang="hr-BA" dirty="0" smtClean="0"/>
          </a:p>
          <a:p>
            <a:r>
              <a:rPr lang="hr-BA" i="1" dirty="0" smtClean="0"/>
              <a:t>Josić, Elegije, </a:t>
            </a:r>
            <a:r>
              <a:rPr lang="hr-BA" i="1" dirty="0" err="1" smtClean="0"/>
              <a:t>107</a:t>
            </a:r>
            <a:r>
              <a:rPr lang="hr-BA" i="1" dirty="0" smtClean="0"/>
              <a:t>-</a:t>
            </a:r>
            <a:r>
              <a:rPr lang="hr-BA" i="1" dirty="0" err="1" smtClean="0"/>
              <a:t>108</a:t>
            </a:r>
            <a:endParaRPr lang="hr-BA" dirty="0" smtClean="0"/>
          </a:p>
          <a:p>
            <a:r>
              <a:rPr lang="hr-BA" dirty="0" smtClean="0"/>
              <a:t> </a:t>
            </a:r>
          </a:p>
          <a:p>
            <a:r>
              <a:rPr lang="hr-BA" dirty="0" smtClean="0"/>
              <a:t>Jubilarni su brojevi povodi za svečane skupove i prisjećanja. Svečani broj </a:t>
            </a:r>
            <a:r>
              <a:rPr lang="hr-BA" dirty="0" err="1" smtClean="0"/>
              <a:t>časo</a:t>
            </a:r>
            <a:r>
              <a:rPr lang="hr-BA" dirty="0" smtClean="0"/>
              <a:t>- </a:t>
            </a:r>
            <a:r>
              <a:rPr lang="hr-BA" dirty="0" err="1" smtClean="0"/>
              <a:t>pisa</a:t>
            </a:r>
            <a:r>
              <a:rPr lang="hr-BA" dirty="0" smtClean="0"/>
              <a:t> u ovome vremenu i na ovome prostoru višestruko se slavi.</a:t>
            </a:r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5" name="Slika 4" descr="omotGV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0571" y="0"/>
            <a:ext cx="51689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5134496" cy="6459278"/>
          </a:xfrm>
        </p:spPr>
        <p:txBody>
          <a:bodyPr rtlCol="0">
            <a:normAutofit/>
          </a:bodyPr>
          <a:lstStyle/>
          <a:p>
            <a:r>
              <a:rPr lang="hr-BA" dirty="0" smtClean="0"/>
              <a:t>Godište X, rujan </a:t>
            </a:r>
            <a:r>
              <a:rPr lang="hr-BA" dirty="0" err="1" smtClean="0"/>
              <a:t>2013</a:t>
            </a:r>
            <a:r>
              <a:rPr lang="hr-BA" dirty="0" smtClean="0"/>
              <a:t>.</a:t>
            </a:r>
            <a:endParaRPr lang="en-US" dirty="0" smtClean="0"/>
          </a:p>
          <a:p>
            <a:endParaRPr lang="en-US" i="1" dirty="0" smtClean="0"/>
          </a:p>
          <a:p>
            <a:r>
              <a:rPr lang="hr-BA" dirty="0" smtClean="0"/>
              <a:t>Uvodnike smo započinjali stihovima vezanim za naš kraj, čiji su autori naši stari pisci, u prvome redu domaći pisac, latinist fra Blaž Josić čiju je poeziju preveo fra Stjepan Pavić. </a:t>
            </a:r>
            <a:endParaRPr lang="en-US" dirty="0" smtClean="0"/>
          </a:p>
          <a:p>
            <a:endParaRPr lang="en-US" dirty="0" smtClean="0"/>
          </a:p>
          <a:p>
            <a:r>
              <a:rPr lang="hr-BA" dirty="0" smtClean="0"/>
              <a:t>Mogli bi nam prigovoriti za anakronost, ali, mi bismo se mogli braniti da je i naslov takav:</a:t>
            </a:r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4" name="Slika 3" descr="gradovrh_jubilarni_n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257" y="0"/>
            <a:ext cx="50609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5134496" cy="6459278"/>
          </a:xfrm>
        </p:spPr>
        <p:txBody>
          <a:bodyPr rtlCol="0">
            <a:normAutofit/>
          </a:bodyPr>
          <a:lstStyle/>
          <a:p>
            <a:r>
              <a:rPr lang="nl-NL" dirty="0" smtClean="0"/>
              <a:t>Godište XI, br. 11, studeni 2014.</a:t>
            </a:r>
          </a:p>
          <a:p>
            <a:endParaRPr lang="nl-NL" i="1" dirty="0" smtClean="0"/>
          </a:p>
          <a:p>
            <a:r>
              <a:rPr lang="vi-VN" i="1" dirty="0" smtClean="0"/>
              <a:t>Sretna vremena Tvrtka, bana ti Kulina neću Spominjat, kojima brz nevolje zadaše kraj. Bogato bijaše nekoć ono u Bosni vrijeme...</a:t>
            </a:r>
            <a:endParaRPr lang="vi-VN" dirty="0" smtClean="0"/>
          </a:p>
          <a:p>
            <a:r>
              <a:rPr lang="vi-VN" i="1" dirty="0" smtClean="0"/>
              <a:t>Josić, Elegije, 111-113</a:t>
            </a:r>
            <a:endParaRPr lang="vi-VN" dirty="0" smtClean="0"/>
          </a:p>
          <a:p>
            <a:r>
              <a:rPr lang="vi-VN" dirty="0" smtClean="0"/>
              <a:t> </a:t>
            </a:r>
          </a:p>
          <a:p>
            <a:r>
              <a:rPr lang="vi-VN" dirty="0" smtClean="0"/>
              <a:t>Ništa se ne može dobiti spominjanjem sretnih vremena, niti predviđanjem kakva će vremena biti u budućnosti.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5" name="Slika 4" descr="Naslovnica_GV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7197" y="0"/>
            <a:ext cx="51939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5134496" cy="6459278"/>
          </a:xfrm>
        </p:spPr>
        <p:txBody>
          <a:bodyPr rtlCol="0">
            <a:normAutofit/>
          </a:bodyPr>
          <a:lstStyle/>
          <a:p>
            <a:r>
              <a:rPr lang="nl-NL" dirty="0" smtClean="0"/>
              <a:t>Godište XII, br. 12, studeni 2015.</a:t>
            </a:r>
            <a:endParaRPr lang="nl-NL" i="1" dirty="0" smtClean="0"/>
          </a:p>
          <a:p>
            <a:endParaRPr lang="en-US" i="1" dirty="0" smtClean="0"/>
          </a:p>
          <a:p>
            <a:r>
              <a:rPr lang="hr-BA" i="1" dirty="0" smtClean="0"/>
              <a:t>Poznamo mi doduše sudbinu žalosnu Bosne, Kojim načinom sve nemilo satrto bje. Znamo da stanje Bosne u sve se bjednije mijenja (</a:t>
            </a:r>
            <a:r>
              <a:rPr lang="hr-BA" i="1" dirty="0" err="1" smtClean="0"/>
              <a:t>..</a:t>
            </a:r>
            <a:r>
              <a:rPr lang="hr-BA" i="1" dirty="0" smtClean="0"/>
              <a:t>.)</a:t>
            </a:r>
            <a:endParaRPr lang="hr-BA" dirty="0" smtClean="0"/>
          </a:p>
          <a:p>
            <a:r>
              <a:rPr lang="hr-BA" i="1" dirty="0" smtClean="0"/>
              <a:t>Josić, Elegije, </a:t>
            </a:r>
            <a:r>
              <a:rPr lang="hr-BA" i="1" dirty="0" err="1" smtClean="0"/>
              <a:t>543</a:t>
            </a:r>
            <a:r>
              <a:rPr lang="hr-BA" i="1" dirty="0" smtClean="0"/>
              <a:t>-</a:t>
            </a:r>
            <a:r>
              <a:rPr lang="hr-BA" i="1" dirty="0" err="1" smtClean="0"/>
              <a:t>555</a:t>
            </a:r>
            <a:endParaRPr lang="hr-BA" dirty="0" smtClean="0"/>
          </a:p>
          <a:p>
            <a:endParaRPr lang="en-US" i="1" dirty="0" smtClean="0"/>
          </a:p>
          <a:p>
            <a:endParaRPr lang="en-US" dirty="0" smtClean="0"/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4" name="Slika 3" descr="Naslovnica_GV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663" y="0"/>
            <a:ext cx="5008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5134496" cy="6459278"/>
          </a:xfrm>
        </p:spPr>
        <p:txBody>
          <a:bodyPr rtlCol="0">
            <a:normAutofit/>
          </a:bodyPr>
          <a:lstStyle/>
          <a:p>
            <a:r>
              <a:rPr lang="nl-NL" dirty="0" smtClean="0"/>
              <a:t>Godište XIII, br. 13, studeni 2016.</a:t>
            </a:r>
            <a:endParaRPr lang="nl-NL" i="1" dirty="0" smtClean="0"/>
          </a:p>
          <a:p>
            <a:endParaRPr lang="en-US" sz="2400" i="1" dirty="0" smtClean="0"/>
          </a:p>
          <a:p>
            <a:r>
              <a:rPr lang="vi-VN" sz="2400" i="1" dirty="0" smtClean="0"/>
              <a:t>Porad suprotnih bura tetura sudbina naša: Skilu izbjegne l’ tko, često je Haribda tu.</a:t>
            </a:r>
            <a:endParaRPr lang="vi-VN" sz="2400" dirty="0" smtClean="0"/>
          </a:p>
          <a:p>
            <a:r>
              <a:rPr lang="vi-VN" sz="2400" i="1" dirty="0" smtClean="0"/>
              <a:t>Josić, Elegije,360-361</a:t>
            </a:r>
            <a:endParaRPr lang="vi-VN" sz="2400" dirty="0" smtClean="0"/>
          </a:p>
          <a:p>
            <a:endParaRPr lang="en-US" sz="2400" dirty="0" smtClean="0"/>
          </a:p>
          <a:p>
            <a:r>
              <a:rPr lang="vi-VN" sz="2400" dirty="0" smtClean="0"/>
              <a:t>Kad u ovome vremenu i ovome prostoru dođete/dogurate do trinaestoga broja godišnjaka kvalitete koju smo, nekad</a:t>
            </a:r>
            <a:r>
              <a:rPr lang="en-US" sz="2400" dirty="0" smtClean="0"/>
              <a:t> </a:t>
            </a:r>
            <a:r>
              <a:rPr lang="vi-VN" sz="2400" dirty="0" smtClean="0"/>
              <a:t>uspješnije, nekada manje uspješno, svih ovih godina nastojali održati, od sada već daleke 2004, onda možete odahnuti i reći jednostavno: hvala Ti Bože!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4" name="Slika 3" descr="omotGV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8196" y="0"/>
            <a:ext cx="52363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5134496" cy="6459278"/>
          </a:xfrm>
        </p:spPr>
        <p:txBody>
          <a:bodyPr rtlCol="0">
            <a:normAutofit/>
          </a:bodyPr>
          <a:lstStyle/>
          <a:p>
            <a:r>
              <a:rPr lang="hr-BA" dirty="0" smtClean="0"/>
              <a:t>Godište </a:t>
            </a:r>
            <a:r>
              <a:rPr lang="hr-BA" dirty="0" err="1" smtClean="0"/>
              <a:t>XIV</a:t>
            </a:r>
            <a:r>
              <a:rPr lang="hr-BA" dirty="0" smtClean="0"/>
              <a:t>, br. </a:t>
            </a:r>
            <a:r>
              <a:rPr lang="hr-BA" dirty="0" err="1" smtClean="0"/>
              <a:t>14</a:t>
            </a:r>
            <a:r>
              <a:rPr lang="hr-BA" dirty="0" smtClean="0"/>
              <a:t>, lipanj </a:t>
            </a:r>
            <a:r>
              <a:rPr lang="hr-BA" dirty="0" err="1" smtClean="0"/>
              <a:t>2018</a:t>
            </a:r>
            <a:r>
              <a:rPr lang="hr-BA" dirty="0" smtClean="0"/>
              <a:t>.</a:t>
            </a:r>
            <a:endParaRPr lang="en-US" dirty="0" smtClean="0"/>
          </a:p>
          <a:p>
            <a:endParaRPr lang="en-US" i="1" dirty="0" smtClean="0"/>
          </a:p>
          <a:p>
            <a:r>
              <a:rPr lang="hr-BA" i="1" dirty="0" smtClean="0"/>
              <a:t>Znamo da stanje Bosne u sve se bjednije mijenja</a:t>
            </a:r>
            <a:endParaRPr lang="hr-BA" dirty="0" smtClean="0"/>
          </a:p>
          <a:p>
            <a:r>
              <a:rPr lang="hr-BA" i="1" dirty="0" smtClean="0"/>
              <a:t>Josić, Elegije, </a:t>
            </a:r>
            <a:r>
              <a:rPr lang="hr-BA" i="1" dirty="0" err="1" smtClean="0"/>
              <a:t>545</a:t>
            </a:r>
            <a:endParaRPr lang="hr-BA" dirty="0" smtClean="0"/>
          </a:p>
          <a:p>
            <a:r>
              <a:rPr lang="hr-BA" dirty="0" smtClean="0"/>
              <a:t> </a:t>
            </a:r>
          </a:p>
          <a:p>
            <a:r>
              <a:rPr lang="hr-BA" dirty="0" smtClean="0"/>
              <a:t>Četrnaesti broj </a:t>
            </a:r>
            <a:r>
              <a:rPr lang="hr-BA" dirty="0" err="1" smtClean="0"/>
              <a:t>Gradovrha</a:t>
            </a:r>
            <a:r>
              <a:rPr lang="hr-BA" dirty="0" smtClean="0"/>
              <a:t> izlazi u prvom dijelu godine jer imamo namjeru u </a:t>
            </a:r>
            <a:r>
              <a:rPr lang="hr-BA" dirty="0" err="1" smtClean="0"/>
              <a:t>2018</a:t>
            </a:r>
            <a:r>
              <a:rPr lang="hr-BA" dirty="0" smtClean="0"/>
              <a:t>. izdati dva broja.</a:t>
            </a:r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4" name="Slika 3" descr="omotGV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7827" y="0"/>
            <a:ext cx="50919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5134496" cy="6459278"/>
          </a:xfrm>
        </p:spPr>
        <p:txBody>
          <a:bodyPr rtlCol="0">
            <a:normAutofit/>
          </a:bodyPr>
          <a:lstStyle/>
          <a:p>
            <a:r>
              <a:rPr lang="hr-BA" dirty="0" smtClean="0"/>
              <a:t>Godište </a:t>
            </a:r>
            <a:r>
              <a:rPr lang="hr-BA" dirty="0" err="1" smtClean="0"/>
              <a:t>XV</a:t>
            </a:r>
            <a:r>
              <a:rPr lang="hr-BA" dirty="0" smtClean="0"/>
              <a:t>, br. </a:t>
            </a:r>
            <a:r>
              <a:rPr lang="hr-BA" dirty="0" err="1" smtClean="0"/>
              <a:t>15</a:t>
            </a:r>
            <a:r>
              <a:rPr lang="hr-BA" dirty="0" smtClean="0"/>
              <a:t>, ožujak </a:t>
            </a:r>
            <a:r>
              <a:rPr lang="hr-BA" dirty="0" err="1" smtClean="0"/>
              <a:t>2019</a:t>
            </a:r>
            <a:r>
              <a:rPr lang="hr-BA" dirty="0" smtClean="0"/>
              <a:t>.</a:t>
            </a:r>
            <a:endParaRPr lang="en-US" i="1" dirty="0" smtClean="0"/>
          </a:p>
          <a:p>
            <a:endParaRPr lang="en-US" i="1" dirty="0" smtClean="0"/>
          </a:p>
          <a:p>
            <a:r>
              <a:rPr lang="hr-BA" i="1" dirty="0" smtClean="0"/>
              <a:t>Ni ti, Bosno, ne daj da tuga srce ti skrši, Nego želje svom Ocu </a:t>
            </a:r>
            <a:r>
              <a:rPr lang="hr-BA" i="1" dirty="0" err="1" smtClean="0"/>
              <a:t>veledušnom</a:t>
            </a:r>
            <a:r>
              <a:rPr lang="hr-BA" i="1" dirty="0" smtClean="0"/>
              <a:t> poj!</a:t>
            </a:r>
            <a:endParaRPr lang="hr-BA" dirty="0" smtClean="0"/>
          </a:p>
          <a:p>
            <a:r>
              <a:rPr lang="hr-BA" dirty="0" smtClean="0"/>
              <a:t>J. Kovačević</a:t>
            </a:r>
            <a:r>
              <a:rPr lang="hr-BA" i="1" dirty="0" smtClean="0"/>
              <a:t>, </a:t>
            </a:r>
            <a:r>
              <a:rPr lang="hr-BA" i="1" dirty="0" err="1" smtClean="0"/>
              <a:t>Genetlijakon</a:t>
            </a:r>
            <a:r>
              <a:rPr lang="hr-BA" i="1" dirty="0" smtClean="0"/>
              <a:t>, </a:t>
            </a:r>
            <a:r>
              <a:rPr lang="hr-BA" i="1" dirty="0" err="1" smtClean="0"/>
              <a:t>108</a:t>
            </a:r>
            <a:r>
              <a:rPr lang="hr-BA" i="1" dirty="0" smtClean="0"/>
              <a:t>-</a:t>
            </a:r>
            <a:r>
              <a:rPr lang="hr-BA" i="1" dirty="0" err="1" smtClean="0"/>
              <a:t>109</a:t>
            </a:r>
            <a:endParaRPr lang="hr-BA" dirty="0" smtClean="0"/>
          </a:p>
          <a:p>
            <a:r>
              <a:rPr lang="hr-BA" dirty="0" smtClean="0"/>
              <a:t> </a:t>
            </a:r>
          </a:p>
          <a:p>
            <a:r>
              <a:rPr lang="hr-BA" dirty="0" err="1" smtClean="0"/>
              <a:t>Gradovrh</a:t>
            </a:r>
            <a:r>
              <a:rPr lang="hr-BA" dirty="0" smtClean="0"/>
              <a:t> je godišnjak i tako će biti. To je realna slika </a:t>
            </a:r>
            <a:r>
              <a:rPr lang="hr-BA" dirty="0" err="1" smtClean="0"/>
              <a:t>stvarn</a:t>
            </a:r>
            <a:r>
              <a:rPr lang="en-US" dirty="0" err="1" smtClean="0"/>
              <a:t>osti</a:t>
            </a:r>
            <a:r>
              <a:rPr lang="en-US" dirty="0" smtClean="0"/>
              <a:t> </a:t>
            </a:r>
            <a:r>
              <a:rPr lang="pl-PL" dirty="0" smtClean="0"/>
              <a:t>i tako će, do daljnjega ostati.</a:t>
            </a:r>
            <a:endParaRPr lang="hr-BA" dirty="0" smtClean="0"/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5" name="Slika 4" descr="omotGV_1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3093" y="0"/>
            <a:ext cx="50451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5134496" cy="6459278"/>
          </a:xfrm>
        </p:spPr>
        <p:txBody>
          <a:bodyPr rtlCol="0">
            <a:normAutofit/>
          </a:bodyPr>
          <a:lstStyle/>
          <a:p>
            <a:r>
              <a:rPr lang="hr-BA" dirty="0" smtClean="0"/>
              <a:t>Godište </a:t>
            </a:r>
            <a:r>
              <a:rPr lang="hr-BA" dirty="0" err="1" smtClean="0"/>
              <a:t>XVI</a:t>
            </a:r>
            <a:r>
              <a:rPr lang="hr-BA" dirty="0" smtClean="0"/>
              <a:t>, br. </a:t>
            </a:r>
            <a:r>
              <a:rPr lang="hr-BA" dirty="0" err="1" smtClean="0"/>
              <a:t>16</a:t>
            </a:r>
            <a:r>
              <a:rPr lang="hr-BA" dirty="0" smtClean="0"/>
              <a:t>, prosinac </a:t>
            </a:r>
            <a:r>
              <a:rPr lang="hr-BA" dirty="0" err="1" smtClean="0"/>
              <a:t>2020</a:t>
            </a:r>
            <a:r>
              <a:rPr lang="hr-BA" dirty="0" smtClean="0"/>
              <a:t>. </a:t>
            </a:r>
          </a:p>
          <a:p>
            <a:r>
              <a:rPr lang="hr-BA" dirty="0" smtClean="0"/>
              <a:t/>
            </a:r>
            <a:br>
              <a:rPr lang="hr-BA" dirty="0" smtClean="0"/>
            </a:br>
            <a:r>
              <a:rPr lang="hr-BA" i="1" dirty="0" smtClean="0"/>
              <a:t>(</a:t>
            </a:r>
            <a:r>
              <a:rPr lang="hr-BA" i="1" dirty="0" err="1" smtClean="0"/>
              <a:t>..</a:t>
            </a:r>
            <a:r>
              <a:rPr lang="hr-BA" i="1" dirty="0" smtClean="0"/>
              <a:t>.) Bosna da prostiš jedna zemlja </a:t>
            </a:r>
            <a:r>
              <a:rPr lang="hr-BA" i="1" dirty="0" err="1" smtClean="0"/>
              <a:t>imade</a:t>
            </a:r>
            <a:r>
              <a:rPr lang="hr-BA" i="1" dirty="0" smtClean="0"/>
              <a:t> (</a:t>
            </a:r>
            <a:r>
              <a:rPr lang="hr-BA" i="1" dirty="0" err="1" smtClean="0"/>
              <a:t>..</a:t>
            </a:r>
            <a:r>
              <a:rPr lang="hr-BA" i="1" dirty="0" smtClean="0"/>
              <a:t>.)</a:t>
            </a:r>
            <a:endParaRPr lang="hr-BA" dirty="0" smtClean="0"/>
          </a:p>
          <a:p>
            <a:r>
              <a:rPr lang="hr-BA" dirty="0" smtClean="0"/>
              <a:t>Mak Dizdar, </a:t>
            </a:r>
            <a:r>
              <a:rPr lang="hr-BA" i="1" dirty="0" smtClean="0"/>
              <a:t>Zapis o zemlji</a:t>
            </a:r>
            <a:endParaRPr lang="hr-BA" dirty="0" smtClean="0"/>
          </a:p>
          <a:p>
            <a:r>
              <a:rPr lang="hr-BA" dirty="0" smtClean="0"/>
              <a:t> </a:t>
            </a:r>
          </a:p>
          <a:p>
            <a:r>
              <a:rPr lang="hr-BA" dirty="0" err="1" smtClean="0"/>
              <a:t>Gradovrh</a:t>
            </a:r>
            <a:r>
              <a:rPr lang="hr-BA" dirty="0" smtClean="0"/>
              <a:t> po šesnaesti put!</a:t>
            </a:r>
          </a:p>
          <a:p>
            <a:r>
              <a:rPr lang="hr-BA" dirty="0" smtClean="0"/>
              <a:t>Komu ili čemu?</a:t>
            </a:r>
          </a:p>
          <a:p>
            <a:r>
              <a:rPr lang="hr-BA" dirty="0" smtClean="0"/>
              <a:t>U ovom teškom vremenu</a:t>
            </a:r>
          </a:p>
          <a:p>
            <a:r>
              <a:rPr lang="hr-BA" dirty="0" smtClean="0"/>
              <a:t>(a kad nije bilo teško!?),</a:t>
            </a:r>
          </a:p>
          <a:p>
            <a:r>
              <a:rPr lang="hr-BA" dirty="0" smtClean="0"/>
              <a:t>izdavati časopis je luksuz.</a:t>
            </a:r>
            <a:endParaRPr lang="hr-BA" smtClean="0"/>
          </a:p>
          <a:p>
            <a:endParaRPr lang="hr-BA" dirty="0" smtClean="0"/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4" name="Slika 3" descr="naslovnica Gradovrh 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5321" y="0"/>
            <a:ext cx="50944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4757651" cy="6459278"/>
          </a:xfrm>
        </p:spPr>
        <p:txBody>
          <a:bodyPr rtlCol="0">
            <a:normAutofit/>
          </a:bodyPr>
          <a:lstStyle/>
          <a:p>
            <a:r>
              <a:rPr lang="nl-NL" dirty="0" smtClean="0"/>
              <a:t>Godište II, br. 2, studeni 2005.</a:t>
            </a:r>
            <a:endParaRPr lang="en-US" i="1" dirty="0" smtClean="0"/>
          </a:p>
          <a:p>
            <a:endParaRPr lang="en-US" i="1" dirty="0" smtClean="0"/>
          </a:p>
          <a:p>
            <a:r>
              <a:rPr lang="vi-VN" i="1" dirty="0" smtClean="0"/>
              <a:t>Ono što je najbolje u svim nacionalnim kulturama plod je tuđih kalemova.</a:t>
            </a:r>
            <a:endParaRPr lang="vi-VN" dirty="0" smtClean="0"/>
          </a:p>
          <a:p>
            <a:r>
              <a:rPr lang="vi-VN" i="1" dirty="0" smtClean="0"/>
              <a:t>Matoš</a:t>
            </a:r>
            <a:endParaRPr lang="vi-VN" dirty="0" smtClean="0"/>
          </a:p>
          <a:p>
            <a:endParaRPr lang="en-US" dirty="0" smtClean="0"/>
          </a:p>
          <a:p>
            <a:r>
              <a:rPr lang="vi-VN" dirty="0" smtClean="0"/>
              <a:t>Drugi broj Gradovrha uredili smo nakon godinu dana.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5" name="Slika 4" descr="omotGV_0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0814" y="0"/>
            <a:ext cx="51823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4757651" cy="6459278"/>
          </a:xfrm>
        </p:spPr>
        <p:txBody>
          <a:bodyPr rtlCol="0">
            <a:normAutofit/>
          </a:bodyPr>
          <a:lstStyle/>
          <a:p>
            <a:r>
              <a:rPr lang="nl-NL" dirty="0" smtClean="0"/>
              <a:t>Godište III, br. 3, studeni 2006.</a:t>
            </a:r>
            <a:endParaRPr lang="en-US" i="1" dirty="0" smtClean="0"/>
          </a:p>
          <a:p>
            <a:endParaRPr lang="en-US" i="1" dirty="0" smtClean="0"/>
          </a:p>
          <a:p>
            <a:r>
              <a:rPr lang="hr-BA" i="1" dirty="0" smtClean="0"/>
              <a:t>“Napokon i tebi zborim, o nekoć beskrajno slavna Bosno, položaj svoj vrati i uzdigni već.”</a:t>
            </a:r>
            <a:endParaRPr lang="hr-BA" dirty="0" smtClean="0"/>
          </a:p>
          <a:p>
            <a:r>
              <a:rPr lang="hr-BA" i="1" dirty="0" smtClean="0"/>
              <a:t>Josić, Elegije, </a:t>
            </a:r>
            <a:r>
              <a:rPr lang="hr-BA" i="1" dirty="0" err="1" smtClean="0"/>
              <a:t>27</a:t>
            </a:r>
            <a:r>
              <a:rPr lang="hr-BA" i="1" dirty="0" smtClean="0"/>
              <a:t>-</a:t>
            </a:r>
            <a:r>
              <a:rPr lang="hr-BA" i="1" dirty="0" err="1" smtClean="0"/>
              <a:t>28</a:t>
            </a:r>
            <a:endParaRPr lang="hr-BA" dirty="0" smtClean="0"/>
          </a:p>
          <a:p>
            <a:r>
              <a:rPr lang="hr-BA" dirty="0" smtClean="0"/>
              <a:t> </a:t>
            </a:r>
          </a:p>
          <a:p>
            <a:r>
              <a:rPr lang="hr-BA" dirty="0" smtClean="0"/>
              <a:t>Zadovoljni što nastavljamo onako kako smo planirali, mi u Matici hrvatskoj iz Tuzle uredili smo i </a:t>
            </a:r>
            <a:r>
              <a:rPr lang="hr-BA" dirty="0" err="1" smtClean="0"/>
              <a:t>Gradovrh</a:t>
            </a:r>
            <a:r>
              <a:rPr lang="hr-BA" dirty="0" smtClean="0"/>
              <a:t> broj III.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4" name="Slika 3" descr="omotGV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9006" y="0"/>
            <a:ext cx="52142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4912823" cy="6459278"/>
          </a:xfrm>
        </p:spPr>
        <p:txBody>
          <a:bodyPr rtlCol="0">
            <a:normAutofit/>
          </a:bodyPr>
          <a:lstStyle/>
          <a:p>
            <a:r>
              <a:rPr lang="nl-NL" dirty="0" smtClean="0"/>
              <a:t>Godište IV, br. 4, studeni 2007.</a:t>
            </a:r>
            <a:endParaRPr lang="en-US" i="1" dirty="0" smtClean="0"/>
          </a:p>
          <a:p>
            <a:endParaRPr lang="en-US" i="1" dirty="0" smtClean="0"/>
          </a:p>
          <a:p>
            <a:r>
              <a:rPr lang="hr-BA" i="1" dirty="0" smtClean="0"/>
              <a:t>Ni ti, Bosno, ne daj da tuga srce ti skrši</a:t>
            </a:r>
            <a:endParaRPr lang="hr-BA" dirty="0" smtClean="0"/>
          </a:p>
          <a:p>
            <a:r>
              <a:rPr lang="hr-BA" i="1" dirty="0" smtClean="0"/>
              <a:t>fra J. Kovačević, (prijevod fra S. Pavić)</a:t>
            </a:r>
            <a:endParaRPr lang="hr-BA" dirty="0" smtClean="0"/>
          </a:p>
          <a:p>
            <a:r>
              <a:rPr lang="hr-BA" dirty="0" smtClean="0"/>
              <a:t> </a:t>
            </a:r>
          </a:p>
          <a:p>
            <a:r>
              <a:rPr lang="hr-BA" dirty="0" smtClean="0"/>
              <a:t>Broj suradnika u </a:t>
            </a:r>
            <a:r>
              <a:rPr lang="hr-BA" dirty="0" err="1" smtClean="0"/>
              <a:t>Gradovrhu</a:t>
            </a:r>
            <a:r>
              <a:rPr lang="hr-BA" dirty="0" smtClean="0"/>
              <a:t>, na naše veliko zadovoljstvo, raste iz broja u broj. Jednako tako ovaj časopis i sadržajem postaje sve raznovrsniji.</a:t>
            </a:r>
          </a:p>
          <a:p>
            <a:r>
              <a:rPr lang="hr-BA" dirty="0" smtClean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5" name="Slika 4" descr="omotGV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1782" y="0"/>
            <a:ext cx="53227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4912823" cy="6459278"/>
          </a:xfrm>
        </p:spPr>
        <p:txBody>
          <a:bodyPr rtlCol="0">
            <a:normAutofit/>
          </a:bodyPr>
          <a:lstStyle/>
          <a:p>
            <a:r>
              <a:rPr lang="nl-NL" dirty="0" smtClean="0"/>
              <a:t>Godište V, br. 5, studeni 2008.</a:t>
            </a:r>
            <a:endParaRPr lang="en-US" i="1" dirty="0" smtClean="0"/>
          </a:p>
          <a:p>
            <a:endParaRPr lang="en-US" i="1" dirty="0" smtClean="0"/>
          </a:p>
          <a:p>
            <a:r>
              <a:rPr lang="vi-VN" i="1" dirty="0" smtClean="0"/>
              <a:t>Mada za dom je slatko mrijet, a i velika dika, Živjet za dom je svoj slađe i dičnije, mnim.</a:t>
            </a:r>
            <a:endParaRPr lang="vi-VN" dirty="0" smtClean="0"/>
          </a:p>
          <a:p>
            <a:r>
              <a:rPr lang="vi-VN" i="1" dirty="0" smtClean="0"/>
              <a:t>Josić, Elegije, 409-410</a:t>
            </a:r>
            <a:endParaRPr lang="vi-VN" dirty="0" smtClean="0"/>
          </a:p>
          <a:p>
            <a:r>
              <a:rPr lang="vi-VN" dirty="0" smtClean="0"/>
              <a:t> </a:t>
            </a:r>
          </a:p>
          <a:p>
            <a:r>
              <a:rPr lang="vi-VN" dirty="0" smtClean="0"/>
              <a:t>Gradovrh traje i sve više postaje prepoznatljiv kao časopis mladih znanstvenika.</a:t>
            </a:r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4" name="Slika 3" descr="omotGV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156" y="0"/>
            <a:ext cx="51546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4912823" cy="6459278"/>
          </a:xfrm>
        </p:spPr>
        <p:txBody>
          <a:bodyPr rtlCol="0">
            <a:normAutofit/>
          </a:bodyPr>
          <a:lstStyle/>
          <a:p>
            <a:r>
              <a:rPr lang="hr-BA" dirty="0" smtClean="0"/>
              <a:t>Godište VI, br. 6, studeni </a:t>
            </a:r>
            <a:r>
              <a:rPr lang="hr-BA" dirty="0" err="1" smtClean="0"/>
              <a:t>2009</a:t>
            </a:r>
            <a:r>
              <a:rPr lang="hr-BA" dirty="0" smtClean="0"/>
              <a:t>.</a:t>
            </a:r>
            <a:endParaRPr lang="en-US" i="1" dirty="0" smtClean="0"/>
          </a:p>
          <a:p>
            <a:endParaRPr lang="en-US" i="1" dirty="0" smtClean="0"/>
          </a:p>
          <a:p>
            <a:r>
              <a:rPr lang="hr-BA" dirty="0" smtClean="0"/>
              <a:t>Velika mi je i iskrena želja, da časopis </a:t>
            </a:r>
            <a:r>
              <a:rPr lang="hr-BA" dirty="0" err="1" smtClean="0"/>
              <a:t>Gradovrh</a:t>
            </a:r>
            <a:r>
              <a:rPr lang="hr-BA" dirty="0" smtClean="0"/>
              <a:t> upravo na ovaj način dugo poživi i na opću dobrobit potraje. Ovakav časopis u našim prilikama i kulturnim </a:t>
            </a:r>
            <a:r>
              <a:rPr lang="hr-BA" dirty="0" err="1" smtClean="0"/>
              <a:t>razmjerama</a:t>
            </a:r>
            <a:r>
              <a:rPr lang="hr-BA" dirty="0" smtClean="0"/>
              <a:t>, naprosto, nema zamjenu.</a:t>
            </a:r>
          </a:p>
          <a:p>
            <a:r>
              <a:rPr lang="hr-BA" dirty="0" err="1" smtClean="0"/>
              <a:t>Atif</a:t>
            </a:r>
            <a:r>
              <a:rPr lang="hr-BA" dirty="0" smtClean="0"/>
              <a:t> </a:t>
            </a:r>
            <a:r>
              <a:rPr lang="hr-BA" dirty="0" err="1" smtClean="0"/>
              <a:t>Kujundžić</a:t>
            </a:r>
            <a:endParaRPr lang="hr-BA" dirty="0" smtClean="0"/>
          </a:p>
          <a:p>
            <a:endParaRPr lang="vi-VN" dirty="0" smtClean="0"/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5" name="Slika 4" descr="omotGV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6597" y="0"/>
            <a:ext cx="51629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4912823" cy="6459278"/>
          </a:xfrm>
        </p:spPr>
        <p:txBody>
          <a:bodyPr rtlCol="0">
            <a:normAutofit/>
          </a:bodyPr>
          <a:lstStyle/>
          <a:p>
            <a:r>
              <a:rPr lang="nl-NL" dirty="0" smtClean="0"/>
              <a:t>Godište VII, br. 7, studeni 2010.</a:t>
            </a:r>
            <a:endParaRPr lang="en-US" i="1" dirty="0" smtClean="0"/>
          </a:p>
          <a:p>
            <a:endParaRPr lang="en-US" i="1" dirty="0" smtClean="0"/>
          </a:p>
          <a:p>
            <a:r>
              <a:rPr lang="hr-BA" i="1" dirty="0" smtClean="0"/>
              <a:t>Bosanska Muza sja na tronu blistavu </a:t>
            </a:r>
            <a:r>
              <a:rPr lang="hr-BA" i="1" dirty="0" err="1" smtClean="0"/>
              <a:t>sjedeć</a:t>
            </a:r>
            <a:r>
              <a:rPr lang="hr-BA" i="1" dirty="0" smtClean="0"/>
              <a:t>, Ali joj lice bje suzama prekrito sve.</a:t>
            </a:r>
            <a:endParaRPr lang="hr-BA" dirty="0" smtClean="0"/>
          </a:p>
          <a:p>
            <a:r>
              <a:rPr lang="hr-BA" i="1" dirty="0" smtClean="0"/>
              <a:t>Josić, Elegije, </a:t>
            </a:r>
            <a:r>
              <a:rPr lang="hr-BA" i="1" dirty="0" err="1" smtClean="0"/>
              <a:t>43</a:t>
            </a:r>
            <a:r>
              <a:rPr lang="hr-BA" i="1" dirty="0" smtClean="0"/>
              <a:t>-</a:t>
            </a:r>
            <a:r>
              <a:rPr lang="hr-BA" i="1" dirty="0" err="1" smtClean="0"/>
              <a:t>44</a:t>
            </a:r>
            <a:endParaRPr lang="hr-BA" dirty="0" smtClean="0"/>
          </a:p>
          <a:p>
            <a:r>
              <a:rPr lang="hr-BA" dirty="0" smtClean="0"/>
              <a:t> </a:t>
            </a:r>
          </a:p>
          <a:p>
            <a:r>
              <a:rPr lang="hr-BA" dirty="0" smtClean="0"/>
              <a:t>Sedmi broj </a:t>
            </a:r>
            <a:r>
              <a:rPr lang="hr-BA" dirty="0" err="1" smtClean="0"/>
              <a:t>Gradovrha</a:t>
            </a:r>
            <a:r>
              <a:rPr lang="hr-BA" dirty="0" smtClean="0"/>
              <a:t> ne odstupa bitno od uobičajene koncepcije i organizacije priloga što su nam ih poslali naši suradnici.</a:t>
            </a:r>
          </a:p>
          <a:p>
            <a:endParaRPr lang="vi-VN" dirty="0" smtClean="0"/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4" name="Slika 3" descr="omotGV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096" y="0"/>
            <a:ext cx="52211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5134496" cy="6459278"/>
          </a:xfrm>
        </p:spPr>
        <p:txBody>
          <a:bodyPr rtlCol="0">
            <a:normAutofit/>
          </a:bodyPr>
          <a:lstStyle/>
          <a:p>
            <a:r>
              <a:rPr lang="nl-NL" dirty="0" smtClean="0"/>
              <a:t>Godište VIII, br. 8, studeni 2011.</a:t>
            </a:r>
            <a:endParaRPr lang="en-US" i="1" dirty="0" smtClean="0"/>
          </a:p>
          <a:p>
            <a:endParaRPr lang="en-US" i="1" dirty="0" smtClean="0"/>
          </a:p>
          <a:p>
            <a:r>
              <a:rPr lang="hr-BA" dirty="0" err="1" smtClean="0"/>
              <a:t>Gradovrh</a:t>
            </a:r>
            <a:r>
              <a:rPr lang="hr-BA" dirty="0" smtClean="0"/>
              <a:t> je zamišljen kao časopis-godišnjak za književno-jezična, društvena i prirodoznanstvena pitanja u okviru Matice hrvatske u Tuzli. </a:t>
            </a:r>
            <a:endParaRPr lang="en-US" dirty="0" smtClean="0"/>
          </a:p>
          <a:p>
            <a:endParaRPr lang="en-US" dirty="0" smtClean="0"/>
          </a:p>
          <a:p>
            <a:r>
              <a:rPr lang="hr-BA" dirty="0" smtClean="0"/>
              <a:t>Nije slučajno što je u naslovu ovoga, više književno-jezičnoga, časopisa pridodat i onaj dio koji se odnosi na priloge iz prirodoznanstvene oblasti.</a:t>
            </a:r>
            <a:endParaRPr lang="vi-VN" dirty="0" smtClean="0"/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5" name="Slika 4" descr="omotGV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1658" y="0"/>
            <a:ext cx="51795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7504" y="398722"/>
            <a:ext cx="5134496" cy="6459278"/>
          </a:xfrm>
        </p:spPr>
        <p:txBody>
          <a:bodyPr rtlCol="0">
            <a:normAutofit/>
          </a:bodyPr>
          <a:lstStyle/>
          <a:p>
            <a:r>
              <a:rPr lang="nl-NL" dirty="0" smtClean="0"/>
              <a:t>Godište IX, br. 9, studeni 2012.</a:t>
            </a:r>
            <a:endParaRPr lang="en-US" i="1" dirty="0" smtClean="0"/>
          </a:p>
          <a:p>
            <a:endParaRPr lang="en-US" dirty="0" smtClean="0"/>
          </a:p>
          <a:p>
            <a:r>
              <a:rPr lang="hr-BA" i="1" dirty="0" smtClean="0"/>
              <a:t>Ipak je sretna, stoga je Bosnom Srebrenom zvana Bezbrojnim dobrima čak priroda obasu nju</a:t>
            </a:r>
            <a:endParaRPr lang="hr-BA" dirty="0" smtClean="0"/>
          </a:p>
          <a:p>
            <a:r>
              <a:rPr lang="hr-BA" i="1" dirty="0" smtClean="0"/>
              <a:t>Blaž Josić, Elegije, </a:t>
            </a:r>
            <a:r>
              <a:rPr lang="hr-BA" i="1" dirty="0" err="1" smtClean="0"/>
              <a:t>547</a:t>
            </a:r>
            <a:r>
              <a:rPr lang="hr-BA" i="1" dirty="0" smtClean="0"/>
              <a:t>-</a:t>
            </a:r>
            <a:r>
              <a:rPr lang="hr-BA" i="1" dirty="0" err="1" smtClean="0"/>
              <a:t>548</a:t>
            </a:r>
            <a:endParaRPr lang="hr-BA" dirty="0" smtClean="0"/>
          </a:p>
          <a:p>
            <a:r>
              <a:rPr lang="hr-BA" dirty="0" smtClean="0"/>
              <a:t> </a:t>
            </a:r>
          </a:p>
          <a:p>
            <a:r>
              <a:rPr lang="hr-BA" dirty="0" err="1" smtClean="0"/>
              <a:t>Gradovrh</a:t>
            </a:r>
            <a:r>
              <a:rPr lang="hr-BA" dirty="0" smtClean="0"/>
              <a:t>, i pored svih kriza, i materijalnih i duhovnih, traje već devet godina. </a:t>
            </a:r>
            <a:r>
              <a:rPr lang="en-US" dirty="0" smtClean="0"/>
              <a:t> </a:t>
            </a:r>
            <a:r>
              <a:rPr lang="hr-BA" dirty="0" smtClean="0"/>
              <a:t>A trajanje je jedan od znakova vrijednosti.</a:t>
            </a:r>
          </a:p>
          <a:p>
            <a:endParaRPr lang="hr-B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BA" i="1" dirty="0" smtClean="0"/>
          </a:p>
        </p:txBody>
      </p:sp>
      <p:pic>
        <p:nvPicPr>
          <p:cNvPr id="4" name="Slika 3" descr="omotGV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6721" y="0"/>
            <a:ext cx="5196217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219</TotalTime>
  <Words>645</Words>
  <Application>Microsoft Office PowerPoint</Application>
  <PresentationFormat>Prilagođeno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Solstice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Sinoda Sinoda</dc:creator>
  <cp:lastModifiedBy>Ida Hitrec</cp:lastModifiedBy>
  <cp:revision>29</cp:revision>
  <dcterms:created xsi:type="dcterms:W3CDTF">2015-09-24T07:47:12Z</dcterms:created>
  <dcterms:modified xsi:type="dcterms:W3CDTF">2020-12-28T15:14:58Z</dcterms:modified>
</cp:coreProperties>
</file>